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47"/>
  </p:notesMasterIdLst>
  <p:sldIdLst>
    <p:sldId id="272" r:id="rId2"/>
    <p:sldId id="458" r:id="rId3"/>
    <p:sldId id="448" r:id="rId4"/>
    <p:sldId id="449" r:id="rId5"/>
    <p:sldId id="468" r:id="rId6"/>
    <p:sldId id="450" r:id="rId7"/>
    <p:sldId id="469" r:id="rId8"/>
    <p:sldId id="451" r:id="rId9"/>
    <p:sldId id="381" r:id="rId10"/>
    <p:sldId id="438" r:id="rId11"/>
    <p:sldId id="452" r:id="rId12"/>
    <p:sldId id="453" r:id="rId13"/>
    <p:sldId id="434" r:id="rId14"/>
    <p:sldId id="459" r:id="rId15"/>
    <p:sldId id="455" r:id="rId16"/>
    <p:sldId id="460" r:id="rId17"/>
    <p:sldId id="474" r:id="rId18"/>
    <p:sldId id="447" r:id="rId19"/>
    <p:sldId id="389" r:id="rId20"/>
    <p:sldId id="439" r:id="rId21"/>
    <p:sldId id="456" r:id="rId22"/>
    <p:sldId id="475" r:id="rId23"/>
    <p:sldId id="476" r:id="rId24"/>
    <p:sldId id="394" r:id="rId25"/>
    <p:sldId id="461" r:id="rId26"/>
    <p:sldId id="464" r:id="rId27"/>
    <p:sldId id="462" r:id="rId28"/>
    <p:sldId id="463" r:id="rId29"/>
    <p:sldId id="400" r:id="rId30"/>
    <p:sldId id="465" r:id="rId31"/>
    <p:sldId id="403" r:id="rId32"/>
    <p:sldId id="440" r:id="rId33"/>
    <p:sldId id="471" r:id="rId34"/>
    <p:sldId id="405" r:id="rId35"/>
    <p:sldId id="467" r:id="rId36"/>
    <p:sldId id="478" r:id="rId37"/>
    <p:sldId id="425" r:id="rId38"/>
    <p:sldId id="418" r:id="rId39"/>
    <p:sldId id="419" r:id="rId40"/>
    <p:sldId id="420" r:id="rId41"/>
    <p:sldId id="472" r:id="rId42"/>
    <p:sldId id="473" r:id="rId43"/>
    <p:sldId id="426" r:id="rId44"/>
    <p:sldId id="408" r:id="rId45"/>
    <p:sldId id="375" r:id="rId4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00CCFF"/>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2" autoAdjust="0"/>
    <p:restoredTop sz="91092" autoAdjust="0"/>
  </p:normalViewPr>
  <p:slideViewPr>
    <p:cSldViewPr>
      <p:cViewPr>
        <p:scale>
          <a:sx n="74" d="100"/>
          <a:sy n="74" d="100"/>
        </p:scale>
        <p:origin x="-1032" y="-72"/>
      </p:cViewPr>
      <p:guideLst>
        <p:guide orient="horz" pos="2160"/>
        <p:guide pos="2880"/>
      </p:guideLst>
    </p:cSldViewPr>
  </p:slideViewPr>
  <p:outlineViewPr>
    <p:cViewPr>
      <p:scale>
        <a:sx n="33" d="100"/>
        <a:sy n="33" d="100"/>
      </p:scale>
      <p:origin x="78" y="0"/>
    </p:cViewPr>
  </p:outlineViewPr>
  <p:notesTextViewPr>
    <p:cViewPr>
      <p:scale>
        <a:sx n="1" d="1"/>
        <a:sy n="1" d="1"/>
      </p:scale>
      <p:origin x="0" y="0"/>
    </p:cViewPr>
  </p:notesTextViewPr>
  <p:sorterViewPr>
    <p:cViewPr>
      <p:scale>
        <a:sx n="100" d="100"/>
        <a:sy n="100" d="100"/>
      </p:scale>
      <p:origin x="0" y="815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lineChart>
        <c:grouping val="standard"/>
        <c:varyColors val="0"/>
        <c:ser>
          <c:idx val="0"/>
          <c:order val="0"/>
          <c:tx>
            <c:strRef>
              <c:f>Sheet1!$B$1</c:f>
              <c:strCache>
                <c:ptCount val="1"/>
                <c:pt idx="0">
                  <c:v>系列 1</c:v>
                </c:pt>
              </c:strCache>
            </c:strRef>
          </c:tx>
          <c:spPr>
            <a:ln w="38100"/>
          </c:spPr>
          <c:marker>
            <c:spPr>
              <a:ln w="38100"/>
            </c:spPr>
          </c:marker>
          <c:dLbls>
            <c:dLbl>
              <c:idx val="0"/>
              <c:layout>
                <c:manualLayout>
                  <c:x val="-5.8306859900931651E-2"/>
                  <c:y val="-6.0837435376758377E-2"/>
                </c:manualLayout>
              </c:layout>
              <c:dLblPos val="r"/>
              <c:showLegendKey val="0"/>
              <c:showVal val="1"/>
              <c:showCatName val="0"/>
              <c:showSerName val="0"/>
              <c:showPercent val="0"/>
              <c:showBubbleSize val="0"/>
            </c:dLbl>
            <c:dLbl>
              <c:idx val="1"/>
              <c:layout>
                <c:manualLayout>
                  <c:x val="-2.8115656872619275E-2"/>
                  <c:y val="-6.0837435376758377E-2"/>
                </c:manualLayout>
              </c:layout>
              <c:dLblPos val="r"/>
              <c:showLegendKey val="0"/>
              <c:showVal val="1"/>
              <c:showCatName val="0"/>
              <c:showSerName val="0"/>
              <c:showPercent val="0"/>
              <c:showBubbleSize val="0"/>
            </c:dLbl>
            <c:txPr>
              <a:bodyPr/>
              <a:lstStyle/>
              <a:p>
                <a:pPr>
                  <a:defRPr sz="1000"/>
                </a:pPr>
                <a:endParaRPr lang="ja-JP"/>
              </a:p>
            </c:txPr>
            <c:dLblPos val="t"/>
            <c:showLegendKey val="0"/>
            <c:showVal val="1"/>
            <c:showCatName val="0"/>
            <c:showSerName val="0"/>
            <c:showPercent val="0"/>
            <c:showBubbleSize val="0"/>
            <c:showLeaderLines val="0"/>
          </c:dLbls>
          <c:cat>
            <c:strRef>
              <c:f>Sheet1!$A$2:$A$13</c:f>
              <c:strCache>
                <c:ptCount val="12"/>
                <c:pt idx="0">
                  <c:v>00</c:v>
                </c:pt>
                <c:pt idx="1">
                  <c:v>01</c:v>
                </c:pt>
                <c:pt idx="2">
                  <c:v>02</c:v>
                </c:pt>
                <c:pt idx="3">
                  <c:v>03</c:v>
                </c:pt>
                <c:pt idx="4">
                  <c:v>04</c:v>
                </c:pt>
                <c:pt idx="5">
                  <c:v>05</c:v>
                </c:pt>
                <c:pt idx="6">
                  <c:v>06</c:v>
                </c:pt>
                <c:pt idx="7">
                  <c:v>07</c:v>
                </c:pt>
                <c:pt idx="8">
                  <c:v>08</c:v>
                </c:pt>
                <c:pt idx="9">
                  <c:v>09</c:v>
                </c:pt>
                <c:pt idx="10">
                  <c:v>10</c:v>
                </c:pt>
                <c:pt idx="11">
                  <c:v>11</c:v>
                </c:pt>
              </c:strCache>
            </c:strRef>
          </c:cat>
          <c:val>
            <c:numRef>
              <c:f>Sheet1!$B$2:$B$13</c:f>
              <c:numCache>
                <c:formatCode>General</c:formatCode>
                <c:ptCount val="12"/>
                <c:pt idx="0">
                  <c:v>31283</c:v>
                </c:pt>
                <c:pt idx="1">
                  <c:v>31242</c:v>
                </c:pt>
                <c:pt idx="2">
                  <c:v>29336</c:v>
                </c:pt>
                <c:pt idx="3">
                  <c:v>29168</c:v>
                </c:pt>
                <c:pt idx="4">
                  <c:v>29601</c:v>
                </c:pt>
                <c:pt idx="5">
                  <c:v>30001</c:v>
                </c:pt>
                <c:pt idx="6">
                  <c:v>29176</c:v>
                </c:pt>
                <c:pt idx="7">
                  <c:v>28158</c:v>
                </c:pt>
                <c:pt idx="8">
                  <c:v>27286</c:v>
                </c:pt>
                <c:pt idx="9">
                  <c:v>26070</c:v>
                </c:pt>
                <c:pt idx="10">
                  <c:v>26373</c:v>
                </c:pt>
                <c:pt idx="11">
                  <c:v>24174</c:v>
                </c:pt>
              </c:numCache>
            </c:numRef>
          </c:val>
          <c:smooth val="0"/>
        </c:ser>
        <c:dLbls>
          <c:showLegendKey val="0"/>
          <c:showVal val="0"/>
          <c:showCatName val="0"/>
          <c:showSerName val="0"/>
          <c:showPercent val="0"/>
          <c:showBubbleSize val="0"/>
        </c:dLbls>
        <c:marker val="1"/>
        <c:smooth val="0"/>
        <c:axId val="92377088"/>
        <c:axId val="32845824"/>
      </c:lineChart>
      <c:catAx>
        <c:axId val="92377088"/>
        <c:scaling>
          <c:orientation val="minMax"/>
        </c:scaling>
        <c:delete val="0"/>
        <c:axPos val="b"/>
        <c:majorTickMark val="out"/>
        <c:minorTickMark val="none"/>
        <c:tickLblPos val="nextTo"/>
        <c:txPr>
          <a:bodyPr/>
          <a:lstStyle/>
          <a:p>
            <a:pPr>
              <a:defRPr sz="1600"/>
            </a:pPr>
            <a:endParaRPr lang="ja-JP"/>
          </a:p>
        </c:txPr>
        <c:crossAx val="32845824"/>
        <c:crosses val="autoZero"/>
        <c:auto val="1"/>
        <c:lblAlgn val="ctr"/>
        <c:lblOffset val="100"/>
        <c:noMultiLvlLbl val="0"/>
      </c:catAx>
      <c:valAx>
        <c:axId val="32845824"/>
        <c:scaling>
          <c:orientation val="minMax"/>
          <c:max val="32000"/>
          <c:min val="24000"/>
        </c:scaling>
        <c:delete val="0"/>
        <c:axPos val="l"/>
        <c:majorGridlines/>
        <c:numFmt formatCode="General" sourceLinked="0"/>
        <c:majorTickMark val="out"/>
        <c:minorTickMark val="none"/>
        <c:tickLblPos val="nextTo"/>
        <c:txPr>
          <a:bodyPr/>
          <a:lstStyle/>
          <a:p>
            <a:pPr>
              <a:defRPr sz="1400"/>
            </a:pPr>
            <a:endParaRPr lang="ja-JP"/>
          </a:p>
        </c:txPr>
        <c:crossAx val="92377088"/>
        <c:crosses val="autoZero"/>
        <c:crossBetween val="between"/>
      </c:valAx>
      <c:spPr>
        <a:ln w="38100"/>
      </c:spPr>
    </c:plotArea>
    <c:plotVisOnly val="1"/>
    <c:dispBlanksAs val="zero"/>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083467154269675"/>
          <c:y val="4.0055182407077033E-2"/>
          <c:w val="0.8830842464644284"/>
          <c:h val="0.83270981385123199"/>
        </c:manualLayout>
      </c:layout>
      <c:lineChart>
        <c:grouping val="standard"/>
        <c:varyColors val="0"/>
        <c:ser>
          <c:idx val="0"/>
          <c:order val="0"/>
          <c:tx>
            <c:strRef>
              <c:f>Sheet1!$B$1</c:f>
              <c:strCache>
                <c:ptCount val="1"/>
                <c:pt idx="0">
                  <c:v>別添</c:v>
                </c:pt>
              </c:strCache>
            </c:strRef>
          </c:tx>
          <c:spPr>
            <a:ln w="38100"/>
          </c:spPr>
          <c:marker>
            <c:spPr>
              <a:ln w="38100"/>
            </c:spPr>
          </c:marker>
          <c:cat>
            <c:strRef>
              <c:f>Sheet1!$A$2:$A$10</c:f>
              <c:strCache>
                <c:ptCount val="9"/>
                <c:pt idx="0">
                  <c:v>03</c:v>
                </c:pt>
                <c:pt idx="1">
                  <c:v>04</c:v>
                </c:pt>
                <c:pt idx="2">
                  <c:v>05</c:v>
                </c:pt>
                <c:pt idx="3">
                  <c:v>06</c:v>
                </c:pt>
                <c:pt idx="4">
                  <c:v>07</c:v>
                </c:pt>
                <c:pt idx="5">
                  <c:v>08</c:v>
                </c:pt>
                <c:pt idx="6">
                  <c:v>09</c:v>
                </c:pt>
                <c:pt idx="7">
                  <c:v>10</c:v>
                </c:pt>
                <c:pt idx="8">
                  <c:v>11</c:v>
                </c:pt>
              </c:strCache>
            </c:strRef>
          </c:cat>
          <c:val>
            <c:numRef>
              <c:f>Sheet1!$B$2:$B$10</c:f>
              <c:numCache>
                <c:formatCode>General</c:formatCode>
                <c:ptCount val="9"/>
                <c:pt idx="0">
                  <c:v>309</c:v>
                </c:pt>
                <c:pt idx="1">
                  <c:v>389</c:v>
                </c:pt>
                <c:pt idx="2">
                  <c:v>443</c:v>
                </c:pt>
                <c:pt idx="3">
                  <c:v>465</c:v>
                </c:pt>
                <c:pt idx="4">
                  <c:v>532</c:v>
                </c:pt>
                <c:pt idx="5">
                  <c:v>576</c:v>
                </c:pt>
                <c:pt idx="6">
                  <c:v>562</c:v>
                </c:pt>
                <c:pt idx="7">
                  <c:v>573</c:v>
                </c:pt>
                <c:pt idx="8">
                  <c:v>661</c:v>
                </c:pt>
              </c:numCache>
            </c:numRef>
          </c:val>
          <c:smooth val="0"/>
        </c:ser>
        <c:dLbls>
          <c:dLblPos val="t"/>
          <c:showLegendKey val="0"/>
          <c:showVal val="1"/>
          <c:showCatName val="0"/>
          <c:showSerName val="0"/>
          <c:showPercent val="0"/>
          <c:showBubbleSize val="0"/>
        </c:dLbls>
        <c:marker val="1"/>
        <c:smooth val="0"/>
        <c:axId val="49085824"/>
        <c:axId val="49116288"/>
      </c:lineChart>
      <c:catAx>
        <c:axId val="49085824"/>
        <c:scaling>
          <c:orientation val="minMax"/>
        </c:scaling>
        <c:delete val="0"/>
        <c:axPos val="b"/>
        <c:numFmt formatCode="General" sourceLinked="1"/>
        <c:majorTickMark val="out"/>
        <c:minorTickMark val="none"/>
        <c:tickLblPos val="nextTo"/>
        <c:crossAx val="49116288"/>
        <c:crosses val="autoZero"/>
        <c:auto val="1"/>
        <c:lblAlgn val="ctr"/>
        <c:lblOffset val="100"/>
        <c:noMultiLvlLbl val="0"/>
      </c:catAx>
      <c:valAx>
        <c:axId val="49116288"/>
        <c:scaling>
          <c:orientation val="minMax"/>
        </c:scaling>
        <c:delete val="0"/>
        <c:axPos val="l"/>
        <c:majorGridlines/>
        <c:numFmt formatCode="General" sourceLinked="1"/>
        <c:majorTickMark val="out"/>
        <c:minorTickMark val="none"/>
        <c:tickLblPos val="nextTo"/>
        <c:crossAx val="49085824"/>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0DEE1F-710F-45DE-BD35-C39AB6D90880}" type="datetimeFigureOut">
              <a:rPr kumimoji="1" lang="ja-JP" altLang="en-US" smtClean="0"/>
              <a:t>2012/12/18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F3EBE6-C1DB-4CD6-A452-3ECA2A91BB74}" type="slidenum">
              <a:rPr kumimoji="1" lang="ja-JP" altLang="en-US" smtClean="0"/>
              <a:t>‹#›</a:t>
            </a:fld>
            <a:endParaRPr kumimoji="1" lang="ja-JP" altLang="en-US"/>
          </a:p>
        </p:txBody>
      </p:sp>
    </p:spTree>
    <p:extLst>
      <p:ext uri="{BB962C8B-B14F-4D97-AF65-F5344CB8AC3E}">
        <p14:creationId xmlns:p14="http://schemas.microsoft.com/office/powerpoint/2010/main" val="147823783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1</a:t>
            </a:fld>
            <a:endParaRPr kumimoji="1" lang="ja-JP" altLang="en-US"/>
          </a:p>
        </p:txBody>
      </p:sp>
    </p:spTree>
    <p:extLst>
      <p:ext uri="{BB962C8B-B14F-4D97-AF65-F5344CB8AC3E}">
        <p14:creationId xmlns:p14="http://schemas.microsoft.com/office/powerpoint/2010/main" val="1925149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吉岡すみれの雑誌</a:t>
            </a:r>
            <a:r>
              <a:rPr kumimoji="1" lang="en-US" altLang="ja-JP" dirty="0" smtClean="0"/>
              <a:t>×</a:t>
            </a:r>
            <a:r>
              <a:rPr kumimoji="1" lang="ja-JP" altLang="en-US" dirty="0" smtClean="0"/>
              <a:t>ブランドのコラボレーション付録がブランドエクイティに及ぼす影響</a:t>
            </a:r>
          </a:p>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18</a:t>
            </a:fld>
            <a:endParaRPr kumimoji="1" lang="ja-JP" altLang="en-US"/>
          </a:p>
        </p:txBody>
      </p:sp>
    </p:spTree>
    <p:extLst>
      <p:ext uri="{BB962C8B-B14F-4D97-AF65-F5344CB8AC3E}">
        <p14:creationId xmlns:p14="http://schemas.microsoft.com/office/powerpoint/2010/main" val="348886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先行研究で明らかにされていない顧客の許容度と、調査よりわかった、顧客が許容できない付録の類似性についての関係性を明らかにすることを研究目的としました。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19</a:t>
            </a:fld>
            <a:endParaRPr kumimoji="1" lang="ja-JP" altLang="en-US"/>
          </a:p>
        </p:txBody>
      </p:sp>
    </p:spTree>
    <p:extLst>
      <p:ext uri="{BB962C8B-B14F-4D97-AF65-F5344CB8AC3E}">
        <p14:creationId xmlns:p14="http://schemas.microsoft.com/office/powerpoint/2010/main" val="3607543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なぜアナスイにしたのか</a:t>
            </a:r>
            <a:endParaRPr kumimoji="1" lang="en-US" altLang="ja-JP" dirty="0" smtClean="0"/>
          </a:p>
          <a:p>
            <a:r>
              <a:rPr kumimoji="1" lang="ja-JP" altLang="en-US" dirty="0" smtClean="0"/>
              <a:t>なぜ類似度低をブックカバーにしたのか</a:t>
            </a:r>
            <a:endParaRPr kumimoji="1" lang="en-US" altLang="ja-JP" dirty="0" smtClean="0"/>
          </a:p>
          <a:p>
            <a:r>
              <a:rPr kumimoji="1" lang="ja-JP" altLang="en-US" dirty="0" smtClean="0"/>
              <a:t>なぜその設定にしたのか</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34</a:t>
            </a:fld>
            <a:endParaRPr kumimoji="1" lang="ja-JP" altLang="en-US"/>
          </a:p>
        </p:txBody>
      </p:sp>
    </p:spTree>
    <p:extLst>
      <p:ext uri="{BB962C8B-B14F-4D97-AF65-F5344CB8AC3E}">
        <p14:creationId xmlns:p14="http://schemas.microsoft.com/office/powerpoint/2010/main" val="1732174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38</a:t>
            </a:fld>
            <a:endParaRPr kumimoji="1" lang="ja-JP" altLang="en-US"/>
          </a:p>
        </p:txBody>
      </p:sp>
    </p:spTree>
    <p:extLst>
      <p:ext uri="{BB962C8B-B14F-4D97-AF65-F5344CB8AC3E}">
        <p14:creationId xmlns:p14="http://schemas.microsoft.com/office/powerpoint/2010/main" val="207867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3</a:t>
            </a:fld>
            <a:endParaRPr kumimoji="1" lang="ja-JP" altLang="en-US"/>
          </a:p>
        </p:txBody>
      </p:sp>
    </p:spTree>
    <p:extLst>
      <p:ext uri="{BB962C8B-B14F-4D97-AF65-F5344CB8AC3E}">
        <p14:creationId xmlns:p14="http://schemas.microsoft.com/office/powerpoint/2010/main" val="340930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文章でフォロー</a:t>
            </a:r>
            <a:endParaRPr kumimoji="1" lang="en-US" altLang="ja-JP" dirty="0" smtClean="0"/>
          </a:p>
          <a:p>
            <a:r>
              <a:rPr kumimoji="1" lang="ja-JP" altLang="en-US" dirty="0" smtClean="0"/>
              <a:t>入口の近くだとか</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5</a:t>
            </a:fld>
            <a:endParaRPr kumimoji="1" lang="ja-JP" altLang="en-US"/>
          </a:p>
        </p:txBody>
      </p:sp>
    </p:spTree>
    <p:extLst>
      <p:ext uri="{BB962C8B-B14F-4D97-AF65-F5344CB8AC3E}">
        <p14:creationId xmlns:p14="http://schemas.microsoft.com/office/powerpoint/2010/main" val="358684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出版社は出版不況の中、販売部数を増やそうと競い合って豪華付録を付け、またファッションブランドは、アパレル不況を背景に、認知度アップを図ろうとプロモーションをかねて付録に協力的となった。女性誌では人気ブランドとコラボレーションをしたトートバックやポーチなど、実用的かつおしゃれな豪華付録が話題となり、付録目当てに購入する読者もいる</a:t>
            </a:r>
            <a:endParaRPr lang="en-US" altLang="ja-JP" dirty="0" smtClean="0"/>
          </a:p>
          <a:p>
            <a:r>
              <a:rPr lang="ja-JP" altLang="en-US" dirty="0" smtClean="0"/>
              <a:t>ブランドは認知度アップ</a:t>
            </a:r>
            <a:endParaRPr lang="en-US" altLang="ja-JP" dirty="0" smtClean="0"/>
          </a:p>
          <a:p>
            <a:r>
              <a:rPr kumimoji="1" lang="ja-JP" altLang="en-US" dirty="0" smtClean="0"/>
              <a:t>出版社は販売部数を増やす</a:t>
            </a:r>
            <a:endParaRPr kumimoji="1" lang="en-US" altLang="ja-JP" dirty="0" smtClean="0"/>
          </a:p>
          <a:p>
            <a:r>
              <a:rPr lang="ja-JP" altLang="en-US" dirty="0" smtClean="0"/>
              <a:t>消費者は手軽な価格でブランドを手に入れる</a:t>
            </a:r>
            <a:endParaRPr kumimoji="1" lang="ja-JP" altLang="en-US" dirty="0" smtClean="0"/>
          </a:p>
          <a:p>
            <a:endParaRPr kumimoji="1" lang="ja-JP" altLang="en-US" dirty="0" smtClean="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6</a:t>
            </a:fld>
            <a:endParaRPr kumimoji="1" lang="ja-JP" altLang="en-US"/>
          </a:p>
        </p:txBody>
      </p:sp>
    </p:spTree>
    <p:extLst>
      <p:ext uri="{BB962C8B-B14F-4D97-AF65-F5344CB8AC3E}">
        <p14:creationId xmlns:p14="http://schemas.microsoft.com/office/powerpoint/2010/main" val="1805662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自分たちで探して出したことのあるブランドを</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7</a:t>
            </a:fld>
            <a:endParaRPr kumimoji="1" lang="ja-JP" altLang="en-US"/>
          </a:p>
        </p:txBody>
      </p:sp>
    </p:spTree>
    <p:extLst>
      <p:ext uri="{BB962C8B-B14F-4D97-AF65-F5344CB8AC3E}">
        <p14:creationId xmlns:p14="http://schemas.microsoft.com/office/powerpoint/2010/main" val="3587464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ではブランドの既存顧客にとっての付録はどのようなものなのか</a:t>
            </a:r>
          </a:p>
          <a:p>
            <a:endParaRPr kumimoji="1" lang="en-US" altLang="ja-JP" dirty="0" smtClean="0"/>
          </a:p>
          <a:p>
            <a:r>
              <a:rPr kumimoji="1" lang="ja-JP" altLang="en-US" dirty="0" smtClean="0"/>
              <a:t>ブランドにとっての問題点</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8</a:t>
            </a:fld>
            <a:endParaRPr kumimoji="1" lang="ja-JP" altLang="en-US"/>
          </a:p>
        </p:txBody>
      </p:sp>
    </p:spTree>
    <p:extLst>
      <p:ext uri="{BB962C8B-B14F-4D97-AF65-F5344CB8AC3E}">
        <p14:creationId xmlns:p14="http://schemas.microsoft.com/office/powerpoint/2010/main" val="424479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9</a:t>
            </a:fld>
            <a:endParaRPr kumimoji="1" lang="ja-JP" altLang="en-US"/>
          </a:p>
        </p:txBody>
      </p:sp>
    </p:spTree>
    <p:extLst>
      <p:ext uri="{BB962C8B-B14F-4D97-AF65-F5344CB8AC3E}">
        <p14:creationId xmlns:p14="http://schemas.microsoft.com/office/powerpoint/2010/main" val="1757330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11</a:t>
            </a:fld>
            <a:endParaRPr kumimoji="1" lang="ja-JP" altLang="en-US"/>
          </a:p>
        </p:txBody>
      </p:sp>
    </p:spTree>
    <p:extLst>
      <p:ext uri="{BB962C8B-B14F-4D97-AF65-F5344CB8AC3E}">
        <p14:creationId xmlns:p14="http://schemas.microsoft.com/office/powerpoint/2010/main" val="2826941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３４から３つに絞るまでの過程</a:t>
            </a:r>
            <a:endParaRPr kumimoji="1" lang="en-US" altLang="ja-JP" dirty="0" smtClean="0"/>
          </a:p>
          <a:p>
            <a:r>
              <a:rPr kumimoji="1" lang="ja-JP" altLang="en-US" dirty="0" smtClean="0"/>
              <a:t>有効な回答を乗せる</a:t>
            </a:r>
            <a:endParaRPr kumimoji="1" lang="ja-JP" altLang="en-US" dirty="0"/>
          </a:p>
        </p:txBody>
      </p:sp>
      <p:sp>
        <p:nvSpPr>
          <p:cNvPr id="4" name="スライド番号プレースホルダー 3"/>
          <p:cNvSpPr>
            <a:spLocks noGrp="1"/>
          </p:cNvSpPr>
          <p:nvPr>
            <p:ph type="sldNum" sz="quarter" idx="10"/>
          </p:nvPr>
        </p:nvSpPr>
        <p:spPr/>
        <p:txBody>
          <a:bodyPr/>
          <a:lstStyle/>
          <a:p>
            <a:fld id="{29F3EBE6-C1DB-4CD6-A452-3ECA2A91BB74}" type="slidenum">
              <a:rPr kumimoji="1" lang="ja-JP" altLang="en-US" smtClean="0"/>
              <a:t>15</a:t>
            </a:fld>
            <a:endParaRPr kumimoji="1" lang="ja-JP" altLang="en-US"/>
          </a:p>
        </p:txBody>
      </p:sp>
    </p:spTree>
    <p:extLst>
      <p:ext uri="{BB962C8B-B14F-4D97-AF65-F5344CB8AC3E}">
        <p14:creationId xmlns:p14="http://schemas.microsoft.com/office/powerpoint/2010/main" val="2805230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2E122FF-27D4-478B-9F64-9CA3920F9E19}" type="datetime1">
              <a:rPr kumimoji="1" lang="ja-JP" altLang="en-US" smtClean="0"/>
              <a:t>2012/12/18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111082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BAE5AA0-F18E-4F64-9EFF-AE74B82A058B}" type="datetime1">
              <a:rPr kumimoji="1" lang="ja-JP" altLang="en-US" smtClean="0"/>
              <a:t>2012/12/18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292414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D3CD960-A5D0-4440-905C-65A61167B440}" type="datetime1">
              <a:rPr kumimoji="1" lang="ja-JP" altLang="en-US" smtClean="0"/>
              <a:t>2012/12/18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2223675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778098"/>
          </a:xfrm>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6B593C5-F9CB-46A8-9E37-46112E24A6F4}" type="datetime1">
              <a:rPr kumimoji="1" lang="ja-JP" altLang="en-US" smtClean="0"/>
              <a:t>2012/12/18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8635098-06A4-4D78-8ADD-EAB592233580}" type="slidenum">
              <a:rPr lang="ja-JP" altLang="en-US" smtClean="0"/>
              <a:pPr/>
              <a:t>‹#›</a:t>
            </a:fld>
            <a:endParaRPr lang="ja-JP" altLang="en-US"/>
          </a:p>
        </p:txBody>
      </p:sp>
      <p:cxnSp>
        <p:nvCxnSpPr>
          <p:cNvPr id="7" name="直線コネクタ 6"/>
          <p:cNvCxnSpPr/>
          <p:nvPr userDrawn="1"/>
        </p:nvCxnSpPr>
        <p:spPr>
          <a:xfrm>
            <a:off x="251520" y="908720"/>
            <a:ext cx="8892480" cy="0"/>
          </a:xfrm>
          <a:prstGeom prst="line">
            <a:avLst/>
          </a:prstGeom>
          <a:ln w="28575">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251520" y="6381328"/>
            <a:ext cx="8892480" cy="0"/>
          </a:xfrm>
          <a:prstGeom prst="line">
            <a:avLst/>
          </a:prstGeom>
          <a:ln w="9525">
            <a:solidFill>
              <a:srgbClr val="00CCFF"/>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4663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66D163E-9D99-4932-A2BB-71CFCC6E6C03}" type="datetime1">
              <a:rPr kumimoji="1" lang="ja-JP" altLang="en-US" smtClean="0"/>
              <a:t>2012/12/18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4233338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35D8B0-69A3-4B2E-8AAD-DAABB98D6FD1}" type="datetime1">
              <a:rPr kumimoji="1" lang="ja-JP" altLang="en-US" smtClean="0"/>
              <a:t>2012/12/18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2354380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4565BB9-A02D-415D-9832-84236C2729E6}" type="datetime1">
              <a:rPr kumimoji="1" lang="ja-JP" altLang="en-US" smtClean="0"/>
              <a:t>2012/12/18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271288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116632"/>
            <a:ext cx="8640960" cy="778098"/>
          </a:xfrm>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DE0F465-F242-4CBA-B3A3-1D5CB3627D0C}" type="datetime1">
              <a:rPr kumimoji="1" lang="ja-JP" altLang="en-US" smtClean="0"/>
              <a:t>2012/12/18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cxnSp>
        <p:nvCxnSpPr>
          <p:cNvPr id="6" name="直線コネクタ 5"/>
          <p:cNvCxnSpPr/>
          <p:nvPr userDrawn="1"/>
        </p:nvCxnSpPr>
        <p:spPr>
          <a:xfrm>
            <a:off x="251520" y="908720"/>
            <a:ext cx="8892480" cy="0"/>
          </a:xfrm>
          <a:prstGeom prst="line">
            <a:avLst/>
          </a:prstGeom>
          <a:ln w="28575">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userDrawn="1"/>
        </p:nvCxnSpPr>
        <p:spPr>
          <a:xfrm>
            <a:off x="251520" y="6381328"/>
            <a:ext cx="8892480" cy="0"/>
          </a:xfrm>
          <a:prstGeom prst="line">
            <a:avLst/>
          </a:prstGeom>
          <a:ln w="9525">
            <a:solidFill>
              <a:srgbClr val="00CCFF"/>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78335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B1A1D8F-86C5-4A94-948A-38605782B394}" type="datetime1">
              <a:rPr kumimoji="1" lang="ja-JP" altLang="en-US" smtClean="0"/>
              <a:t>2012/12/18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6553200" y="6381328"/>
            <a:ext cx="2133600" cy="365125"/>
          </a:xfrm>
        </p:spPr>
        <p:txBody>
          <a:bodyPr/>
          <a:lstStyle>
            <a:lvl1pPr>
              <a:defRPr sz="1800">
                <a:latin typeface="HGPｺﾞｼｯｸE" pitchFamily="50" charset="-128"/>
                <a:ea typeface="HGPｺﾞｼｯｸE" pitchFamily="50" charset="-128"/>
              </a:defRPr>
            </a:lvl1pPr>
          </a:lstStyle>
          <a:p>
            <a:fld id="{A8635098-06A4-4D78-8ADD-EAB592233580}" type="slidenum">
              <a:rPr lang="ja-JP" altLang="en-US" smtClean="0"/>
              <a:pPr/>
              <a:t>‹#›</a:t>
            </a:fld>
            <a:endParaRPr lang="ja-JP" altLang="en-US"/>
          </a:p>
        </p:txBody>
      </p:sp>
      <p:cxnSp>
        <p:nvCxnSpPr>
          <p:cNvPr id="5" name="直線コネクタ 4"/>
          <p:cNvCxnSpPr/>
          <p:nvPr userDrawn="1"/>
        </p:nvCxnSpPr>
        <p:spPr>
          <a:xfrm>
            <a:off x="251520" y="6381328"/>
            <a:ext cx="8892480" cy="0"/>
          </a:xfrm>
          <a:prstGeom prst="line">
            <a:avLst/>
          </a:prstGeom>
          <a:ln w="9525">
            <a:solidFill>
              <a:srgbClr val="00CCFF"/>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5391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A533251-BD7F-4092-A50F-677B2F855A95}" type="datetime1">
              <a:rPr kumimoji="1" lang="ja-JP" altLang="en-US" smtClean="0"/>
              <a:t>2012/12/18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935302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75F50CE-D93D-4A40-A504-82D9AE4F2236}" type="datetime1">
              <a:rPr kumimoji="1" lang="ja-JP" altLang="en-US" smtClean="0"/>
              <a:t>2012/12/18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8635098-06A4-4D78-8ADD-EAB592233580}" type="slidenum">
              <a:rPr kumimoji="1" lang="ja-JP" altLang="en-US" smtClean="0"/>
              <a:t>‹#›</a:t>
            </a:fld>
            <a:endParaRPr kumimoji="1" lang="ja-JP" altLang="en-US"/>
          </a:p>
        </p:txBody>
      </p:sp>
    </p:spTree>
    <p:extLst>
      <p:ext uri="{BB962C8B-B14F-4D97-AF65-F5344CB8AC3E}">
        <p14:creationId xmlns:p14="http://schemas.microsoft.com/office/powerpoint/2010/main" val="2601392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778098"/>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1CCDD-7949-4737-8B3F-6BACCC6D7626}" type="datetime1">
              <a:rPr kumimoji="1" lang="ja-JP" altLang="en-US" smtClean="0"/>
              <a:t>2012/12/18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448251"/>
            <a:ext cx="2133600" cy="365125"/>
          </a:xfrm>
          <a:prstGeom prst="rect">
            <a:avLst/>
          </a:prstGeom>
        </p:spPr>
        <p:txBody>
          <a:bodyPr vert="horz" lIns="91440" tIns="45720" rIns="91440" bIns="45720" rtlCol="0" anchor="ctr"/>
          <a:lstStyle>
            <a:lvl1pPr algn="r">
              <a:defRPr sz="1800">
                <a:solidFill>
                  <a:schemeClr val="tx1">
                    <a:tint val="75000"/>
                  </a:schemeClr>
                </a:solidFill>
                <a:latin typeface="HGPｺﾞｼｯｸE" pitchFamily="50" charset="-128"/>
                <a:ea typeface="HGPｺﾞｼｯｸE" pitchFamily="50" charset="-128"/>
              </a:defRPr>
            </a:lvl1pPr>
          </a:lstStyle>
          <a:p>
            <a:fld id="{A8635098-06A4-4D78-8ADD-EAB592233580}" type="slidenum">
              <a:rPr lang="ja-JP" altLang="en-US" smtClean="0"/>
              <a:pPr/>
              <a:t>‹#›</a:t>
            </a:fld>
            <a:endParaRPr lang="ja-JP" altLang="en-US"/>
          </a:p>
        </p:txBody>
      </p:sp>
      <p:cxnSp>
        <p:nvCxnSpPr>
          <p:cNvPr id="8" name="直線コネクタ 7"/>
          <p:cNvCxnSpPr/>
          <p:nvPr userDrawn="1"/>
        </p:nvCxnSpPr>
        <p:spPr>
          <a:xfrm>
            <a:off x="0" y="44624"/>
            <a:ext cx="9144000" cy="0"/>
          </a:xfrm>
          <a:prstGeom prst="line">
            <a:avLst/>
          </a:prstGeom>
          <a:ln w="127000">
            <a:solidFill>
              <a:srgbClr val="00CC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16798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defTabSz="914400" rtl="0" eaLnBrk="1" latinLnBrk="0" hangingPunct="1">
        <a:spcBef>
          <a:spcPct val="0"/>
        </a:spcBef>
        <a:buNone/>
        <a:defRPr kumimoji="1" sz="4400" kern="1200">
          <a:solidFill>
            <a:schemeClr val="tx1"/>
          </a:solidFill>
          <a:latin typeface="HGP創英角ｺﾞｼｯｸUB" pitchFamily="50" charset="-128"/>
          <a:ea typeface="HGP創英角ｺﾞｼｯｸUB" pitchFamily="50" charset="-128"/>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3.png"/><Relationship Id="rId1" Type="http://schemas.openxmlformats.org/officeDocument/2006/relationships/slideLayout" Target="../slideLayouts/slideLayout6.xml"/><Relationship Id="rId5" Type="http://schemas.microsoft.com/office/2007/relationships/hdphoto" Target="../media/hdphoto5.wdp"/><Relationship Id="rId4" Type="http://schemas.openxmlformats.org/officeDocument/2006/relationships/image" Target="../media/image6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0.gif"/><Relationship Id="rId18" Type="http://schemas.openxmlformats.org/officeDocument/2006/relationships/image" Target="../media/image45.jpeg"/><Relationship Id="rId26" Type="http://schemas.openxmlformats.org/officeDocument/2006/relationships/image" Target="../media/image53.gif"/><Relationship Id="rId3" Type="http://schemas.openxmlformats.org/officeDocument/2006/relationships/image" Target="../media/image30.gif"/><Relationship Id="rId21" Type="http://schemas.openxmlformats.org/officeDocument/2006/relationships/image" Target="../media/image48.jpeg"/><Relationship Id="rId34" Type="http://schemas.openxmlformats.org/officeDocument/2006/relationships/image" Target="../media/image61.jpeg"/><Relationship Id="rId7" Type="http://schemas.openxmlformats.org/officeDocument/2006/relationships/image" Target="../media/image34.gif"/><Relationship Id="rId12" Type="http://schemas.openxmlformats.org/officeDocument/2006/relationships/image" Target="../media/image39.gif"/><Relationship Id="rId17" Type="http://schemas.openxmlformats.org/officeDocument/2006/relationships/image" Target="../media/image44.jpeg"/><Relationship Id="rId25" Type="http://schemas.openxmlformats.org/officeDocument/2006/relationships/image" Target="../media/image52.gif"/><Relationship Id="rId33" Type="http://schemas.openxmlformats.org/officeDocument/2006/relationships/image" Target="../media/image60.gif"/><Relationship Id="rId2" Type="http://schemas.openxmlformats.org/officeDocument/2006/relationships/image" Target="../media/image29.jpeg"/><Relationship Id="rId16" Type="http://schemas.openxmlformats.org/officeDocument/2006/relationships/image" Target="../media/image43.png"/><Relationship Id="rId20" Type="http://schemas.openxmlformats.org/officeDocument/2006/relationships/image" Target="../media/image47.png"/><Relationship Id="rId29"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33.jpeg"/><Relationship Id="rId11" Type="http://schemas.openxmlformats.org/officeDocument/2006/relationships/image" Target="../media/image38.gif"/><Relationship Id="rId24" Type="http://schemas.openxmlformats.org/officeDocument/2006/relationships/image" Target="../media/image51.gif"/><Relationship Id="rId32" Type="http://schemas.openxmlformats.org/officeDocument/2006/relationships/image" Target="../media/image59.png"/><Relationship Id="rId5" Type="http://schemas.openxmlformats.org/officeDocument/2006/relationships/image" Target="../media/image32.jpeg"/><Relationship Id="rId15" Type="http://schemas.openxmlformats.org/officeDocument/2006/relationships/image" Target="../media/image42.gif"/><Relationship Id="rId23" Type="http://schemas.openxmlformats.org/officeDocument/2006/relationships/image" Target="../media/image50.gif"/><Relationship Id="rId28" Type="http://schemas.openxmlformats.org/officeDocument/2006/relationships/image" Target="../media/image55.gif"/><Relationship Id="rId10" Type="http://schemas.openxmlformats.org/officeDocument/2006/relationships/image" Target="../media/image37.jpeg"/><Relationship Id="rId19" Type="http://schemas.openxmlformats.org/officeDocument/2006/relationships/image" Target="../media/image46.jpeg"/><Relationship Id="rId31" Type="http://schemas.openxmlformats.org/officeDocument/2006/relationships/image" Target="../media/image58.jpeg"/><Relationship Id="rId4" Type="http://schemas.openxmlformats.org/officeDocument/2006/relationships/image" Target="../media/image31.jpeg"/><Relationship Id="rId9" Type="http://schemas.openxmlformats.org/officeDocument/2006/relationships/image" Target="../media/image36.gif"/><Relationship Id="rId14" Type="http://schemas.openxmlformats.org/officeDocument/2006/relationships/image" Target="../media/image41.jpeg"/><Relationship Id="rId22" Type="http://schemas.openxmlformats.org/officeDocument/2006/relationships/image" Target="../media/image49.png"/><Relationship Id="rId27" Type="http://schemas.openxmlformats.org/officeDocument/2006/relationships/image" Target="../media/image54.jpeg"/><Relationship Id="rId30" Type="http://schemas.openxmlformats.org/officeDocument/2006/relationships/image" Target="../media/image5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65.png"/><Relationship Id="rId1" Type="http://schemas.openxmlformats.org/officeDocument/2006/relationships/slideLayout" Target="../slideLayouts/slideLayout6.xml"/><Relationship Id="rId5" Type="http://schemas.microsoft.com/office/2007/relationships/hdphoto" Target="../media/hdphoto7.wdp"/><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8.png"/><Relationship Id="rId7" Type="http://schemas.microsoft.com/office/2007/relationships/hdphoto" Target="../media/hdphoto9.wdp"/><Relationship Id="rId2" Type="http://schemas.openxmlformats.org/officeDocument/2006/relationships/image" Target="../media/image67.png"/><Relationship Id="rId1" Type="http://schemas.openxmlformats.org/officeDocument/2006/relationships/slideLayout" Target="../slideLayouts/slideLayout6.xml"/><Relationship Id="rId6" Type="http://schemas.openxmlformats.org/officeDocument/2006/relationships/image" Target="../media/image70.png"/><Relationship Id="rId11" Type="http://schemas.microsoft.com/office/2007/relationships/hdphoto" Target="../media/hdphoto11.wdp"/><Relationship Id="rId5" Type="http://schemas.openxmlformats.org/officeDocument/2006/relationships/image" Target="../media/image69.gif"/><Relationship Id="rId10" Type="http://schemas.openxmlformats.org/officeDocument/2006/relationships/image" Target="../media/image72.png"/><Relationship Id="rId4" Type="http://schemas.microsoft.com/office/2007/relationships/hdphoto" Target="../media/hdphoto8.wdp"/><Relationship Id="rId9" Type="http://schemas.microsoft.com/office/2007/relationships/hdphoto" Target="../media/hdphoto10.wdp"/></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6.xml"/><Relationship Id="rId4" Type="http://schemas.microsoft.com/office/2007/relationships/hdphoto" Target="../media/hdphoto12.wdp"/></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6.xml"/><Relationship Id="rId4" Type="http://schemas.microsoft.com/office/2007/relationships/hdphoto" Target="../media/hdphoto12.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5.wdp"/><Relationship Id="rId18" Type="http://schemas.openxmlformats.org/officeDocument/2006/relationships/image" Target="../media/image83.png"/><Relationship Id="rId3" Type="http://schemas.openxmlformats.org/officeDocument/2006/relationships/image" Target="../media/image68.png"/><Relationship Id="rId7" Type="http://schemas.openxmlformats.org/officeDocument/2006/relationships/image" Target="../media/image71.png"/><Relationship Id="rId12" Type="http://schemas.openxmlformats.org/officeDocument/2006/relationships/image" Target="../media/image79.png"/><Relationship Id="rId17" Type="http://schemas.openxmlformats.org/officeDocument/2006/relationships/image" Target="../media/image82.jpeg"/><Relationship Id="rId2" Type="http://schemas.openxmlformats.org/officeDocument/2006/relationships/image" Target="../media/image75.png"/><Relationship Id="rId16" Type="http://schemas.microsoft.com/office/2007/relationships/hdphoto" Target="../media/hdphoto16.wdp"/><Relationship Id="rId1" Type="http://schemas.openxmlformats.org/officeDocument/2006/relationships/slideLayout" Target="../slideLayouts/slideLayout6.xml"/><Relationship Id="rId6" Type="http://schemas.microsoft.com/office/2007/relationships/hdphoto" Target="../media/hdphoto13.wdp"/><Relationship Id="rId11" Type="http://schemas.openxmlformats.org/officeDocument/2006/relationships/image" Target="../media/image78.jpeg"/><Relationship Id="rId5" Type="http://schemas.openxmlformats.org/officeDocument/2006/relationships/image" Target="../media/image76.png"/><Relationship Id="rId15" Type="http://schemas.openxmlformats.org/officeDocument/2006/relationships/image" Target="../media/image81.png"/><Relationship Id="rId10" Type="http://schemas.microsoft.com/office/2007/relationships/hdphoto" Target="../media/hdphoto14.wdp"/><Relationship Id="rId4" Type="http://schemas.microsoft.com/office/2007/relationships/hdphoto" Target="../media/hdphoto8.wdp"/><Relationship Id="rId9" Type="http://schemas.openxmlformats.org/officeDocument/2006/relationships/image" Target="../media/image77.png"/><Relationship Id="rId14" Type="http://schemas.openxmlformats.org/officeDocument/2006/relationships/image" Target="../media/image8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85.emf"/><Relationship Id="rId7" Type="http://schemas.openxmlformats.org/officeDocument/2006/relationships/image" Target="../media/image89.emf"/><Relationship Id="rId2" Type="http://schemas.openxmlformats.org/officeDocument/2006/relationships/image" Target="../media/image84.emf"/><Relationship Id="rId1" Type="http://schemas.openxmlformats.org/officeDocument/2006/relationships/slideLayout" Target="../slideLayouts/slideLayout6.xml"/><Relationship Id="rId6" Type="http://schemas.openxmlformats.org/officeDocument/2006/relationships/image" Target="../media/image88.emf"/><Relationship Id="rId5" Type="http://schemas.openxmlformats.org/officeDocument/2006/relationships/image" Target="../media/image87.png"/><Relationship Id="rId4" Type="http://schemas.openxmlformats.org/officeDocument/2006/relationships/image" Target="../media/image86.emf"/></Relationships>
</file>

<file path=ppt/slides/_rels/slide34.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6.emf"/><Relationship Id="rId4" Type="http://schemas.openxmlformats.org/officeDocument/2006/relationships/image" Target="../media/image8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chart" Target="../charts/chart2.xml"/><Relationship Id="rId3" Type="http://schemas.openxmlformats.org/officeDocument/2006/relationships/image" Target="../media/image4.jpeg"/><Relationship Id="rId21" Type="http://schemas.openxmlformats.org/officeDocument/2006/relationships/image" Target="../media/image22.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5" Type="http://schemas.openxmlformats.org/officeDocument/2006/relationships/image" Target="../media/image26.jpeg"/><Relationship Id="rId2" Type="http://schemas.openxmlformats.org/officeDocument/2006/relationships/image" Target="../media/image3.jpeg"/><Relationship Id="rId16" Type="http://schemas.openxmlformats.org/officeDocument/2006/relationships/image" Target="../media/image17.jpeg"/><Relationship Id="rId20"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jpeg"/><Relationship Id="rId5" Type="http://schemas.openxmlformats.org/officeDocument/2006/relationships/image" Target="../media/image6.jpeg"/><Relationship Id="rId15" Type="http://schemas.openxmlformats.org/officeDocument/2006/relationships/image" Target="../media/image16.jpeg"/><Relationship Id="rId23" Type="http://schemas.openxmlformats.org/officeDocument/2006/relationships/image" Target="../media/image24.jpeg"/><Relationship Id="rId28" Type="http://schemas.microsoft.com/office/2007/relationships/hdphoto" Target="../media/hdphoto2.wdp"/><Relationship Id="rId10" Type="http://schemas.openxmlformats.org/officeDocument/2006/relationships/image" Target="../media/image11.jpeg"/><Relationship Id="rId19" Type="http://schemas.openxmlformats.org/officeDocument/2006/relationships/image" Target="../media/image20.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 Id="rId22" Type="http://schemas.openxmlformats.org/officeDocument/2006/relationships/image" Target="../media/image23.jpeg"/><Relationship Id="rId27" Type="http://schemas.openxmlformats.org/officeDocument/2006/relationships/image" Target="../media/image27.png"/></Relationships>
</file>

<file path=ppt/slides/_rels/slide40.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92.png"/><Relationship Id="rId1" Type="http://schemas.openxmlformats.org/officeDocument/2006/relationships/slideLayout" Target="../slideLayouts/slideLayout6.xml"/><Relationship Id="rId5" Type="http://schemas.openxmlformats.org/officeDocument/2006/relationships/image" Target="../media/image86.emf"/><Relationship Id="rId4" Type="http://schemas.openxmlformats.org/officeDocument/2006/relationships/image" Target="../media/image85.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34.gif"/><Relationship Id="rId13" Type="http://schemas.openxmlformats.org/officeDocument/2006/relationships/image" Target="../media/image39.gif"/><Relationship Id="rId18" Type="http://schemas.openxmlformats.org/officeDocument/2006/relationships/image" Target="../media/image44.jpeg"/><Relationship Id="rId26" Type="http://schemas.openxmlformats.org/officeDocument/2006/relationships/image" Target="../media/image52.gif"/><Relationship Id="rId3" Type="http://schemas.openxmlformats.org/officeDocument/2006/relationships/image" Target="../media/image29.jpeg"/><Relationship Id="rId21" Type="http://schemas.openxmlformats.org/officeDocument/2006/relationships/image" Target="../media/image47.png"/><Relationship Id="rId34" Type="http://schemas.openxmlformats.org/officeDocument/2006/relationships/image" Target="../media/image60.gif"/><Relationship Id="rId7" Type="http://schemas.openxmlformats.org/officeDocument/2006/relationships/image" Target="../media/image33.jpeg"/><Relationship Id="rId12" Type="http://schemas.openxmlformats.org/officeDocument/2006/relationships/image" Target="../media/image38.gif"/><Relationship Id="rId17" Type="http://schemas.openxmlformats.org/officeDocument/2006/relationships/image" Target="../media/image43.png"/><Relationship Id="rId25" Type="http://schemas.openxmlformats.org/officeDocument/2006/relationships/image" Target="../media/image51.gif"/><Relationship Id="rId33" Type="http://schemas.openxmlformats.org/officeDocument/2006/relationships/image" Target="../media/image59.png"/><Relationship Id="rId2" Type="http://schemas.openxmlformats.org/officeDocument/2006/relationships/notesSlide" Target="../notesSlides/notesSlide5.xml"/><Relationship Id="rId16" Type="http://schemas.openxmlformats.org/officeDocument/2006/relationships/image" Target="../media/image42.gif"/><Relationship Id="rId20" Type="http://schemas.openxmlformats.org/officeDocument/2006/relationships/image" Target="../media/image46.jpeg"/><Relationship Id="rId29" Type="http://schemas.openxmlformats.org/officeDocument/2006/relationships/image" Target="../media/image55.gif"/><Relationship Id="rId1" Type="http://schemas.openxmlformats.org/officeDocument/2006/relationships/slideLayout" Target="../slideLayouts/slideLayout6.xml"/><Relationship Id="rId6" Type="http://schemas.openxmlformats.org/officeDocument/2006/relationships/image" Target="../media/image32.jpeg"/><Relationship Id="rId11" Type="http://schemas.openxmlformats.org/officeDocument/2006/relationships/image" Target="../media/image37.jpeg"/><Relationship Id="rId24" Type="http://schemas.openxmlformats.org/officeDocument/2006/relationships/image" Target="../media/image50.gif"/><Relationship Id="rId32" Type="http://schemas.openxmlformats.org/officeDocument/2006/relationships/image" Target="../media/image58.jpeg"/><Relationship Id="rId5" Type="http://schemas.openxmlformats.org/officeDocument/2006/relationships/image" Target="../media/image31.jpeg"/><Relationship Id="rId15" Type="http://schemas.openxmlformats.org/officeDocument/2006/relationships/image" Target="../media/image41.jpeg"/><Relationship Id="rId23" Type="http://schemas.openxmlformats.org/officeDocument/2006/relationships/image" Target="../media/image49.png"/><Relationship Id="rId28" Type="http://schemas.openxmlformats.org/officeDocument/2006/relationships/image" Target="../media/image54.jpeg"/><Relationship Id="rId10" Type="http://schemas.openxmlformats.org/officeDocument/2006/relationships/image" Target="../media/image36.gif"/><Relationship Id="rId19" Type="http://schemas.openxmlformats.org/officeDocument/2006/relationships/image" Target="../media/image45.jpeg"/><Relationship Id="rId31" Type="http://schemas.openxmlformats.org/officeDocument/2006/relationships/image" Target="../media/image57.jpeg"/><Relationship Id="rId4" Type="http://schemas.openxmlformats.org/officeDocument/2006/relationships/image" Target="../media/image30.gif"/><Relationship Id="rId9" Type="http://schemas.openxmlformats.org/officeDocument/2006/relationships/image" Target="../media/image35.jpeg"/><Relationship Id="rId14" Type="http://schemas.openxmlformats.org/officeDocument/2006/relationships/image" Target="../media/image40.gif"/><Relationship Id="rId22" Type="http://schemas.openxmlformats.org/officeDocument/2006/relationships/image" Target="../media/image48.jpeg"/><Relationship Id="rId27" Type="http://schemas.openxmlformats.org/officeDocument/2006/relationships/image" Target="../media/image53.gif"/><Relationship Id="rId30" Type="http://schemas.openxmlformats.org/officeDocument/2006/relationships/image" Target="../media/image56.jpeg"/><Relationship Id="rId35" Type="http://schemas.openxmlformats.org/officeDocument/2006/relationships/image" Target="../media/image6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normAutofit fontScale="90000"/>
          </a:bodyPr>
          <a:lstStyle/>
          <a:p>
            <a:r>
              <a:rPr lang="ja-JP" altLang="en-US" dirty="0" smtClean="0"/>
              <a:t>雑誌付録における</a:t>
            </a:r>
            <a:r>
              <a:rPr lang="en-US" altLang="ja-JP" dirty="0" smtClean="0"/>
              <a:t/>
            </a:r>
            <a:br>
              <a:rPr lang="en-US" altLang="ja-JP" dirty="0" smtClean="0"/>
            </a:br>
            <a:r>
              <a:rPr lang="ja-JP" altLang="en-US" dirty="0" smtClean="0"/>
              <a:t>ブランドの既存顧客に与える影響</a:t>
            </a:r>
            <a:endParaRPr kumimoji="1" lang="ja-JP" altLang="en-US" dirty="0"/>
          </a:p>
        </p:txBody>
      </p:sp>
      <p:sp>
        <p:nvSpPr>
          <p:cNvPr id="5" name="サブタイトル 4"/>
          <p:cNvSpPr>
            <a:spLocks noGrp="1"/>
          </p:cNvSpPr>
          <p:nvPr>
            <p:ph type="subTitle" idx="1"/>
          </p:nvPr>
        </p:nvSpPr>
        <p:spPr/>
        <p:txBody>
          <a:bodyPr/>
          <a:lstStyle/>
          <a:p>
            <a:r>
              <a:rPr kumimoji="1" lang="ja-JP" altLang="en-US" dirty="0" smtClean="0"/>
              <a:t>中津畑　阿部　栗原</a:t>
            </a:r>
            <a:endParaRPr kumimoji="1" lang="en-US" altLang="ja-JP" dirty="0" smtClean="0"/>
          </a:p>
          <a:p>
            <a:r>
              <a:rPr lang="ja-JP" altLang="en-US" dirty="0" smtClean="0"/>
              <a:t>田村　田中</a:t>
            </a:r>
            <a:endParaRPr kumimoji="1" lang="ja-JP" altLang="en-US" dirty="0"/>
          </a:p>
        </p:txBody>
      </p:sp>
    </p:spTree>
    <p:extLst>
      <p:ext uri="{BB962C8B-B14F-4D97-AF65-F5344CB8AC3E}">
        <p14:creationId xmlns:p14="http://schemas.microsoft.com/office/powerpoint/2010/main" val="963564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608476" y="2041943"/>
            <a:ext cx="4968552" cy="756739"/>
          </a:xfrm>
          <a:prstGeom prst="roundRect">
            <a:avLst/>
          </a:prstGeom>
          <a:noFill/>
          <a:ln w="38100">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4" name="タイトル 3"/>
          <p:cNvSpPr>
            <a:spLocks noGrp="1"/>
          </p:cNvSpPr>
          <p:nvPr>
            <p:ph type="title"/>
          </p:nvPr>
        </p:nvSpPr>
        <p:spPr/>
        <p:txBody>
          <a:bodyPr/>
          <a:lstStyle/>
          <a:p>
            <a:r>
              <a:rPr lang="ja-JP" altLang="en-US" dirty="0"/>
              <a:t>研究の流れ</a:t>
            </a:r>
            <a:endParaRPr kumimoji="1" lang="ja-JP" altLang="en-US" dirty="0"/>
          </a:p>
        </p:txBody>
      </p:sp>
      <p:sp>
        <p:nvSpPr>
          <p:cNvPr id="2" name="スライド番号プレースホルダー 1"/>
          <p:cNvSpPr>
            <a:spLocks noGrp="1"/>
          </p:cNvSpPr>
          <p:nvPr>
            <p:ph type="sldNum" sz="quarter" idx="12"/>
          </p:nvPr>
        </p:nvSpPr>
        <p:spPr/>
        <p:txBody>
          <a:bodyPr/>
          <a:lstStyle/>
          <a:p>
            <a:fld id="{A8635098-06A4-4D78-8ADD-EAB592233580}" type="slidenum">
              <a:rPr kumimoji="1" lang="ja-JP" altLang="en-US" smtClean="0"/>
              <a:t>10</a:t>
            </a:fld>
            <a:endParaRPr kumimoji="1" lang="ja-JP" altLang="en-US" dirty="0"/>
          </a:p>
        </p:txBody>
      </p:sp>
      <p:sp>
        <p:nvSpPr>
          <p:cNvPr id="6" name="正方形/長方形 5"/>
          <p:cNvSpPr/>
          <p:nvPr/>
        </p:nvSpPr>
        <p:spPr>
          <a:xfrm>
            <a:off x="1619672" y="1404065"/>
            <a:ext cx="2483372" cy="584775"/>
          </a:xfrm>
          <a:prstGeom prst="rect">
            <a:avLst/>
          </a:prstGeom>
        </p:spPr>
        <p:txBody>
          <a:bodyPr wrap="none">
            <a:spAutoFit/>
          </a:bodyPr>
          <a:lstStyle/>
          <a:p>
            <a:r>
              <a:rPr lang="ja-JP" altLang="en-US" sz="3200" dirty="0" smtClean="0"/>
              <a:t>１</a:t>
            </a:r>
            <a:r>
              <a:rPr lang="en-US" altLang="ja-JP" sz="3200" dirty="0" smtClean="0"/>
              <a:t>.</a:t>
            </a:r>
            <a:r>
              <a:rPr lang="ja-JP" altLang="en-US" sz="3200" dirty="0" smtClean="0"/>
              <a:t>　問題意識</a:t>
            </a:r>
            <a:endParaRPr lang="en-US" altLang="ja-JP" sz="3200" dirty="0" smtClean="0"/>
          </a:p>
        </p:txBody>
      </p:sp>
      <p:sp>
        <p:nvSpPr>
          <p:cNvPr id="7" name="正方形/長方形 6"/>
          <p:cNvSpPr/>
          <p:nvPr/>
        </p:nvSpPr>
        <p:spPr>
          <a:xfrm>
            <a:off x="1619672" y="2136936"/>
            <a:ext cx="2662908" cy="646331"/>
          </a:xfrm>
          <a:prstGeom prst="rect">
            <a:avLst/>
          </a:prstGeom>
        </p:spPr>
        <p:txBody>
          <a:bodyPr wrap="none">
            <a:spAutoFit/>
          </a:bodyPr>
          <a:lstStyle/>
          <a:p>
            <a:r>
              <a:rPr lang="ja-JP" altLang="en-US" sz="3600" b="1" dirty="0"/>
              <a:t>２</a:t>
            </a:r>
            <a:r>
              <a:rPr lang="ja-JP" altLang="en-US" sz="3600" b="1" dirty="0" smtClean="0"/>
              <a:t>．</a:t>
            </a:r>
            <a:r>
              <a:rPr lang="ja-JP" altLang="en-US" sz="3600" b="1" dirty="0"/>
              <a:t>研究目的</a:t>
            </a:r>
          </a:p>
        </p:txBody>
      </p:sp>
      <p:sp>
        <p:nvSpPr>
          <p:cNvPr id="8" name="正方形/長方形 7"/>
          <p:cNvSpPr/>
          <p:nvPr/>
        </p:nvSpPr>
        <p:spPr>
          <a:xfrm>
            <a:off x="1619672" y="2852936"/>
            <a:ext cx="2789546" cy="584775"/>
          </a:xfrm>
          <a:prstGeom prst="rect">
            <a:avLst/>
          </a:prstGeom>
        </p:spPr>
        <p:txBody>
          <a:bodyPr wrap="none">
            <a:spAutoFit/>
          </a:bodyPr>
          <a:lstStyle/>
          <a:p>
            <a:r>
              <a:rPr lang="ja-JP" altLang="en-US" sz="3200" dirty="0"/>
              <a:t>３</a:t>
            </a:r>
            <a:r>
              <a:rPr lang="ja-JP" altLang="en-US" sz="3200" dirty="0" smtClean="0"/>
              <a:t>．</a:t>
            </a:r>
            <a:r>
              <a:rPr lang="ja-JP" altLang="en-US" sz="3200" dirty="0"/>
              <a:t>仮説</a:t>
            </a:r>
            <a:r>
              <a:rPr lang="ja-JP" altLang="en-US" sz="3200" dirty="0" smtClean="0"/>
              <a:t>の導出</a:t>
            </a:r>
            <a:endParaRPr lang="en-US" altLang="ja-JP" sz="3200" dirty="0"/>
          </a:p>
        </p:txBody>
      </p:sp>
      <p:sp>
        <p:nvSpPr>
          <p:cNvPr id="9" name="正方形/長方形 8"/>
          <p:cNvSpPr/>
          <p:nvPr/>
        </p:nvSpPr>
        <p:spPr>
          <a:xfrm>
            <a:off x="1619672" y="3573015"/>
            <a:ext cx="2789546" cy="584775"/>
          </a:xfrm>
          <a:prstGeom prst="rect">
            <a:avLst/>
          </a:prstGeom>
        </p:spPr>
        <p:txBody>
          <a:bodyPr wrap="none">
            <a:spAutoFit/>
          </a:bodyPr>
          <a:lstStyle/>
          <a:p>
            <a:r>
              <a:rPr lang="ja-JP" altLang="en-US" sz="3200" dirty="0"/>
              <a:t>４</a:t>
            </a:r>
            <a:r>
              <a:rPr lang="ja-JP" altLang="en-US" sz="3200" dirty="0" smtClean="0"/>
              <a:t>．仮説の検証</a:t>
            </a:r>
            <a:endParaRPr lang="en-US" altLang="ja-JP" sz="3200" dirty="0"/>
          </a:p>
        </p:txBody>
      </p:sp>
      <p:sp>
        <p:nvSpPr>
          <p:cNvPr id="10" name="正方形/長方形 9"/>
          <p:cNvSpPr/>
          <p:nvPr/>
        </p:nvSpPr>
        <p:spPr>
          <a:xfrm>
            <a:off x="1619672" y="4284385"/>
            <a:ext cx="3855543" cy="584775"/>
          </a:xfrm>
          <a:prstGeom prst="rect">
            <a:avLst/>
          </a:prstGeom>
        </p:spPr>
        <p:txBody>
          <a:bodyPr wrap="none">
            <a:spAutoFit/>
          </a:bodyPr>
          <a:lstStyle/>
          <a:p>
            <a:r>
              <a:rPr lang="ja-JP" altLang="en-US" sz="3200" dirty="0"/>
              <a:t>５</a:t>
            </a:r>
            <a:r>
              <a:rPr lang="ja-JP" altLang="en-US" sz="3200" dirty="0" smtClean="0"/>
              <a:t>．</a:t>
            </a:r>
            <a:r>
              <a:rPr lang="ja-JP" altLang="en-US" sz="3200" dirty="0"/>
              <a:t>インプリケーション</a:t>
            </a:r>
            <a:endParaRPr lang="en-US" altLang="ja-JP" sz="3200" dirty="0"/>
          </a:p>
        </p:txBody>
      </p:sp>
      <p:pic>
        <p:nvPicPr>
          <p:cNvPr id="12" name="Picture 4" descr="クリックすると新しいウィンドウで開きます"/>
          <p:cNvPicPr>
            <a:picLocks noChangeAspect="1" noChangeArrowheads="1"/>
          </p:cNvPicPr>
          <p:nvPr/>
        </p:nvPicPr>
        <p:blipFill rotWithShape="1">
          <a:blip r:embed="rId2">
            <a:extLst>
              <a:ext uri="{28A0092B-C50C-407E-A947-70E740481C1C}">
                <a14:useLocalDpi xmlns:a14="http://schemas.microsoft.com/office/drawing/2010/main" val="0"/>
              </a:ext>
            </a:extLst>
          </a:blip>
          <a:srcRect l="19633" r="23300"/>
          <a:stretch/>
        </p:blipFill>
        <p:spPr bwMode="auto">
          <a:xfrm>
            <a:off x="6601584" y="3866146"/>
            <a:ext cx="1836440" cy="241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378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ord.yahoo.co.jp/o/image/SIG=12fqodhem/EXP=1355651522;_ylc=X3IDMgRmc3QDMARpZHgDMARvaWQDQU5kOUdjUmRsNWlaWWdJbzMxa2d6eVA2VUtXZlBtUUVLcHd0Z1ZLRUIzdVhxaWd2MU9xNElkbjc0bm4xOTNrBHADNDRLNTQ0T000NE84NDRPVTQ0TzgEcG9zAzE3MARzZWMDc2h3BHNsawNyaQ--/*-http%3A/www.snoopy.co.jp/newsdesk/2012img/0427_txbb_line.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54815" l="24200" r="50600">
                        <a14:foregroundMark x1="33800" y1="38519" x2="33800" y2="38519"/>
                        <a14:foregroundMark x1="37200" y1="24444" x2="37200" y2="24444"/>
                        <a14:foregroundMark x1="34200" y1="16296" x2="34200" y2="16296"/>
                        <a14:foregroundMark x1="31400" y1="18148" x2="31400" y2="18148"/>
                        <a14:foregroundMark x1="31400" y1="22222" x2="31400" y2="22222"/>
                        <a14:foregroundMark x1="31400" y1="28148" x2="31400" y2="28148"/>
                        <a14:foregroundMark x1="32200" y1="32593" x2="32200" y2="32593"/>
                        <a14:foregroundMark x1="34600" y1="33704" x2="34600" y2="33704"/>
                        <a14:foregroundMark x1="34600" y1="30370" x2="34600" y2="30370"/>
                        <a14:foregroundMark x1="47000" y1="27407" x2="47000" y2="27407"/>
                        <a14:foregroundMark x1="44200" y1="31481" x2="44200" y2="31481"/>
                        <a14:foregroundMark x1="46800" y1="31481" x2="46800" y2="31481"/>
                        <a14:foregroundMark x1="46600" y1="34815" x2="46600" y2="34815"/>
                        <a14:foregroundMark x1="44400" y1="34815" x2="44400" y2="34815"/>
                        <a14:foregroundMark x1="42400" y1="35185" x2="42400" y2="35185"/>
                        <a14:foregroundMark x1="41600" y1="32963" x2="41600" y2="32963"/>
                        <a14:foregroundMark x1="40200" y1="32963" x2="40200" y2="32963"/>
                        <a14:foregroundMark x1="38800" y1="33333" x2="38800" y2="33333"/>
                        <a14:foregroundMark x1="38000" y1="30000" x2="38000" y2="30000"/>
                        <a14:foregroundMark x1="36600" y1="31481" x2="36600" y2="31481"/>
                        <a14:foregroundMark x1="36000" y1="33333" x2="36000" y2="33333"/>
                        <a14:foregroundMark x1="33400" y1="30741" x2="33400" y2="30741"/>
                        <a14:foregroundMark x1="32800" y1="29259" x2="32800" y2="29259"/>
                        <a14:foregroundMark x1="31000" y1="14815" x2="31000" y2="14815"/>
                        <a14:foregroundMark x1="29400" y1="23333" x2="29400" y2="23333"/>
                        <a14:foregroundMark x1="28600" y1="28889" x2="28600" y2="28889"/>
                        <a14:foregroundMark x1="28800" y1="32593" x2="28800" y2="32593"/>
                        <a14:foregroundMark x1="27000" y1="33704" x2="27000" y2="33704"/>
                        <a14:foregroundMark x1="26600" y1="37407" x2="26600" y2="37407"/>
                        <a14:foregroundMark x1="25600" y1="34444" x2="25600" y2="34444"/>
                        <a14:foregroundMark x1="25600" y1="30741" x2="25600" y2="30741"/>
                        <a14:foregroundMark x1="25600" y1="24815" x2="25600" y2="24815"/>
                        <a14:foregroundMark x1="25600" y1="18519" x2="25600" y2="18519"/>
                        <a14:foregroundMark x1="25600" y1="13704" x2="25600" y2="13704"/>
                        <a14:foregroundMark x1="24600" y1="8148" x2="24600" y2="8148"/>
                        <a14:foregroundMark x1="25200" y1="4074" x2="25200" y2="4074"/>
                        <a14:foregroundMark x1="25600" y1="8889" x2="25600" y2="8889"/>
                        <a14:foregroundMark x1="30800" y1="35556" x2="30800" y2="35556"/>
                        <a14:foregroundMark x1="29600" y1="40370" x2="29600" y2="40370"/>
                        <a14:foregroundMark x1="32400" y1="40370" x2="32400" y2="40370"/>
                        <a14:foregroundMark x1="31800" y1="37778" x2="31800" y2="37778"/>
                        <a14:foregroundMark x1="37200" y1="41111" x2="37200" y2="41111"/>
                        <a14:foregroundMark x1="39400" y1="36667" x2="39400" y2="36667"/>
                        <a14:foregroundMark x1="49000" y1="13704" x2="49000" y2="13704"/>
                        <a14:foregroundMark x1="48400" y1="8519" x2="48400" y2="8519"/>
                        <a14:foregroundMark x1="48800" y1="5926" x2="48800" y2="5926"/>
                        <a14:foregroundMark x1="48800" y1="17407" x2="48800" y2="17407"/>
                        <a14:foregroundMark x1="48400" y1="11111" x2="48400" y2="11111"/>
                        <a14:foregroundMark x1="49000" y1="22222" x2="49000" y2="22222"/>
                        <a14:foregroundMark x1="42400" y1="21481" x2="42400" y2="21481"/>
                        <a14:foregroundMark x1="36200" y1="12222" x2="36200" y2="12222"/>
                        <a14:foregroundMark x1="35600" y1="27037" x2="35600" y2="27037"/>
                        <a14:foregroundMark x1="27600" y1="40370" x2="27600" y2="40370"/>
                        <a14:foregroundMark x1="24800" y1="39630" x2="24800" y2="39630"/>
                        <a14:foregroundMark x1="47800" y1="40741" x2="47800" y2="40741"/>
                      </a14:backgroundRemoval>
                    </a14:imgEffect>
                  </a14:imgLayer>
                </a14:imgProps>
              </a:ext>
              <a:ext uri="{28A0092B-C50C-407E-A947-70E740481C1C}">
                <a14:useLocalDpi xmlns:a14="http://schemas.microsoft.com/office/drawing/2010/main" val="0"/>
              </a:ext>
            </a:extLst>
          </a:blip>
          <a:srcRect l="24935" r="51065" b="55652"/>
          <a:stretch/>
        </p:blipFill>
        <p:spPr bwMode="auto">
          <a:xfrm>
            <a:off x="7549185" y="2954730"/>
            <a:ext cx="1455293" cy="145211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normAutofit/>
          </a:bodyPr>
          <a:lstStyle/>
          <a:p>
            <a:r>
              <a:rPr lang="ja-JP" altLang="en-US" dirty="0" smtClean="0"/>
              <a:t>付録に対する不満</a:t>
            </a:r>
            <a:endParaRPr kumimoji="1" lang="ja-JP" altLang="en-US" dirty="0"/>
          </a:p>
        </p:txBody>
      </p:sp>
      <p:sp>
        <p:nvSpPr>
          <p:cNvPr id="6" name="角丸四角形吹き出し 5"/>
          <p:cNvSpPr/>
          <p:nvPr/>
        </p:nvSpPr>
        <p:spPr>
          <a:xfrm>
            <a:off x="276730" y="980728"/>
            <a:ext cx="7247598" cy="1224136"/>
          </a:xfrm>
          <a:prstGeom prst="wedgeRoundRectCallout">
            <a:avLst>
              <a:gd name="adj1" fmla="val 53348"/>
              <a:gd name="adj2" fmla="val 47932"/>
              <a:gd name="adj3" fmla="val 16667"/>
            </a:avLst>
          </a:prstGeom>
          <a:ln w="57150">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dirty="0">
              <a:solidFill>
                <a:schemeClr val="tx1"/>
              </a:solidFill>
              <a:latin typeface="HGP創英角ﾎﾟｯﾌﾟ体" pitchFamily="50" charset="-128"/>
              <a:ea typeface="HGP創英角ﾎﾟｯﾌﾟ体" pitchFamily="50" charset="-128"/>
            </a:endParaRPr>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11</a:t>
            </a:fld>
            <a:endParaRPr lang="ja-JP" altLang="en-US" dirty="0"/>
          </a:p>
        </p:txBody>
      </p:sp>
      <p:sp>
        <p:nvSpPr>
          <p:cNvPr id="7" name="角丸四角形吹き出し 6"/>
          <p:cNvSpPr/>
          <p:nvPr/>
        </p:nvSpPr>
        <p:spPr>
          <a:xfrm>
            <a:off x="276729" y="2330529"/>
            <a:ext cx="7247599" cy="1224136"/>
          </a:xfrm>
          <a:prstGeom prst="wedgeRoundRectCallout">
            <a:avLst>
              <a:gd name="adj1" fmla="val 52896"/>
              <a:gd name="adj2" fmla="val -5477"/>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sz="2000" dirty="0">
              <a:solidFill>
                <a:schemeClr val="tx1"/>
              </a:solidFill>
              <a:latin typeface="AR丸ゴシック体M" pitchFamily="49" charset="-128"/>
              <a:ea typeface="AR丸ゴシック体M" pitchFamily="49" charset="-128"/>
            </a:endParaRPr>
          </a:p>
        </p:txBody>
      </p:sp>
      <p:sp>
        <p:nvSpPr>
          <p:cNvPr id="8" name="角丸四角形吹き出し 7"/>
          <p:cNvSpPr/>
          <p:nvPr/>
        </p:nvSpPr>
        <p:spPr>
          <a:xfrm>
            <a:off x="276727" y="3680785"/>
            <a:ext cx="7247601" cy="1224136"/>
          </a:xfrm>
          <a:prstGeom prst="wedgeRoundRectCallout">
            <a:avLst>
              <a:gd name="adj1" fmla="val 52240"/>
              <a:gd name="adj2" fmla="val 5861"/>
              <a:gd name="adj3" fmla="val 16667"/>
            </a:avLst>
          </a:prstGeom>
          <a:ln w="57150">
            <a:solidFill>
              <a:srgbClr val="FF6699"/>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2000" dirty="0">
              <a:solidFill>
                <a:schemeClr val="tx1"/>
              </a:solidFill>
              <a:latin typeface="AR丸ゴシック体M" pitchFamily="49" charset="-128"/>
              <a:ea typeface="AR丸ゴシック体M" pitchFamily="49" charset="-128"/>
            </a:endParaRPr>
          </a:p>
        </p:txBody>
      </p:sp>
      <p:sp>
        <p:nvSpPr>
          <p:cNvPr id="9" name="角丸四角形吹き出し 8"/>
          <p:cNvSpPr/>
          <p:nvPr/>
        </p:nvSpPr>
        <p:spPr>
          <a:xfrm>
            <a:off x="276729" y="5013176"/>
            <a:ext cx="7247599" cy="1224136"/>
          </a:xfrm>
          <a:prstGeom prst="wedgeRoundRectCallout">
            <a:avLst>
              <a:gd name="adj1" fmla="val 52773"/>
              <a:gd name="adj2" fmla="val 936"/>
              <a:gd name="adj3" fmla="val 16667"/>
            </a:avLst>
          </a:prstGeom>
          <a:ln w="57150">
            <a:solidFill>
              <a:srgbClr val="00B050"/>
            </a:solidFill>
          </a:ln>
        </p:spPr>
        <p:style>
          <a:lnRef idx="2">
            <a:schemeClr val="accent3"/>
          </a:lnRef>
          <a:fillRef idx="1">
            <a:schemeClr val="lt1"/>
          </a:fillRef>
          <a:effectRef idx="0">
            <a:schemeClr val="accent3"/>
          </a:effectRef>
          <a:fontRef idx="minor">
            <a:schemeClr val="dk1"/>
          </a:fontRef>
        </p:style>
        <p:txBody>
          <a:bodyPr rtlCol="0" anchor="ctr"/>
          <a:lstStyle/>
          <a:p>
            <a:endParaRPr lang="ja-JP" altLang="en-US" dirty="0">
              <a:solidFill>
                <a:schemeClr val="tx1"/>
              </a:solidFill>
              <a:latin typeface="HGP創英角ﾎﾟｯﾌﾟ体" pitchFamily="50" charset="-128"/>
              <a:ea typeface="HGP創英角ﾎﾟｯﾌﾟ体" pitchFamily="50" charset="-128"/>
            </a:endParaRPr>
          </a:p>
        </p:txBody>
      </p:sp>
      <p:sp>
        <p:nvSpPr>
          <p:cNvPr id="11" name="正方形/長方形 10"/>
          <p:cNvSpPr/>
          <p:nvPr/>
        </p:nvSpPr>
        <p:spPr>
          <a:xfrm>
            <a:off x="276729" y="2619431"/>
            <a:ext cx="7247599" cy="646331"/>
          </a:xfrm>
          <a:prstGeom prst="rect">
            <a:avLst/>
          </a:prstGeom>
        </p:spPr>
        <p:txBody>
          <a:bodyPr wrap="square">
            <a:spAutoFit/>
          </a:bodyPr>
          <a:lstStyle/>
          <a:p>
            <a:r>
              <a:rPr lang="ja-JP" altLang="en-US" b="1" dirty="0">
                <a:latin typeface="HG丸ｺﾞｼｯｸM-PRO" pitchFamily="50" charset="-128"/>
                <a:ea typeface="HG丸ｺﾞｼｯｸM-PRO" pitchFamily="50" charset="-128"/>
              </a:rPr>
              <a:t>マークジェイコブスは好き</a:t>
            </a:r>
            <a:r>
              <a:rPr lang="ja-JP" altLang="en-US" b="1" dirty="0" smtClean="0">
                <a:latin typeface="HG丸ｺﾞｼｯｸM-PRO" pitchFamily="50" charset="-128"/>
                <a:ea typeface="HG丸ｺﾞｼｯｸM-PRO" pitchFamily="50" charset="-128"/>
              </a:rPr>
              <a:t>だけど</a:t>
            </a:r>
            <a:r>
              <a:rPr lang="ja-JP" altLang="en-US" b="1" dirty="0">
                <a:latin typeface="HG丸ｺﾞｼｯｸM-PRO" pitchFamily="50" charset="-128"/>
                <a:ea typeface="HG丸ｺﾞｼｯｸM-PRO" pitchFamily="50" charset="-128"/>
              </a:rPr>
              <a:t>、肝心の付録のデザインが</a:t>
            </a:r>
            <a:r>
              <a:rPr lang="ja-JP" altLang="en-US" b="1" dirty="0" smtClean="0">
                <a:latin typeface="HG丸ｺﾞｼｯｸM-PRO" pitchFamily="50" charset="-128"/>
                <a:ea typeface="HG丸ｺﾞｼｯｸM-PRO" pitchFamily="50" charset="-128"/>
              </a:rPr>
              <a:t>ちょっと毒々しかった</a:t>
            </a:r>
            <a:endParaRPr lang="ja-JP" altLang="en-US" b="1" dirty="0">
              <a:latin typeface="HG丸ｺﾞｼｯｸM-PRO" pitchFamily="50" charset="-128"/>
              <a:ea typeface="HG丸ｺﾞｼｯｸM-PRO" pitchFamily="50" charset="-128"/>
            </a:endParaRPr>
          </a:p>
        </p:txBody>
      </p:sp>
      <p:sp>
        <p:nvSpPr>
          <p:cNvPr id="12" name="正方形/長方形 11"/>
          <p:cNvSpPr/>
          <p:nvPr/>
        </p:nvSpPr>
        <p:spPr>
          <a:xfrm>
            <a:off x="266523" y="5163579"/>
            <a:ext cx="7257806" cy="923330"/>
          </a:xfrm>
          <a:prstGeom prst="rect">
            <a:avLst/>
          </a:prstGeom>
        </p:spPr>
        <p:txBody>
          <a:bodyPr wrap="square">
            <a:spAutoFit/>
          </a:bodyPr>
          <a:lstStyle/>
          <a:p>
            <a:r>
              <a:rPr lang="en-US" altLang="ja-JP" b="1" dirty="0">
                <a:latin typeface="HG丸ｺﾞｼｯｸM-PRO" pitchFamily="50" charset="-128"/>
                <a:ea typeface="HG丸ｺﾞｼｯｸM-PRO" pitchFamily="50" charset="-128"/>
              </a:rPr>
              <a:t>100</a:t>
            </a:r>
            <a:r>
              <a:rPr lang="ja-JP" altLang="en-US" b="1" dirty="0">
                <a:latin typeface="HG丸ｺﾞｼｯｸM-PRO" pitchFamily="50" charset="-128"/>
                <a:ea typeface="HG丸ｺﾞｼｯｸM-PRO" pitchFamily="50" charset="-128"/>
              </a:rPr>
              <a:t>円ショップで売っているポーチにロゴを入れただけみたいな</a:t>
            </a:r>
            <a:r>
              <a:rPr lang="ja-JP" altLang="en-US" b="1" dirty="0" smtClean="0">
                <a:latin typeface="HG丸ｺﾞｼｯｸM-PRO" pitchFamily="50" charset="-128"/>
                <a:ea typeface="HG丸ｺﾞｼｯｸM-PRO" pitchFamily="50" charset="-128"/>
              </a:rPr>
              <a:t>感じ</a:t>
            </a:r>
            <a:r>
              <a:rPr lang="ja-JP" altLang="en-US" b="1" dirty="0">
                <a:latin typeface="HG丸ｺﾞｼｯｸM-PRO" pitchFamily="50" charset="-128"/>
                <a:ea typeface="HG丸ｺﾞｼｯｸM-PRO" pitchFamily="50" charset="-128"/>
              </a:rPr>
              <a:t>で、</a:t>
            </a:r>
            <a:r>
              <a:rPr lang="ja-JP" altLang="en-US" b="1" dirty="0" smtClean="0">
                <a:latin typeface="HG丸ｺﾞｼｯｸM-PRO" pitchFamily="50" charset="-128"/>
                <a:ea typeface="HG丸ｺﾞｼｯｸM-PRO" pitchFamily="50" charset="-128"/>
              </a:rPr>
              <a:t>ブランド</a:t>
            </a:r>
            <a:r>
              <a:rPr lang="ja-JP" altLang="en-US" b="1" dirty="0">
                <a:latin typeface="HG丸ｺﾞｼｯｸM-PRO" pitchFamily="50" charset="-128"/>
                <a:ea typeface="HG丸ｺﾞｼｯｸM-PRO" pitchFamily="50" charset="-128"/>
              </a:rPr>
              <a:t>のイメージがガタ</a:t>
            </a:r>
            <a:r>
              <a:rPr lang="ja-JP" altLang="en-US" b="1" dirty="0" smtClean="0">
                <a:latin typeface="HG丸ｺﾞｼｯｸM-PRO" pitchFamily="50" charset="-128"/>
                <a:ea typeface="HG丸ｺﾞｼｯｸM-PRO" pitchFamily="50" charset="-128"/>
              </a:rPr>
              <a:t>落ち</a:t>
            </a:r>
            <a:endParaRPr lang="en-US" altLang="ja-JP" b="1" dirty="0">
              <a:latin typeface="HG丸ｺﾞｼｯｸM-PRO" pitchFamily="50" charset="-128"/>
              <a:ea typeface="HG丸ｺﾞｼｯｸM-PRO" pitchFamily="50" charset="-128"/>
            </a:endParaRPr>
          </a:p>
          <a:p>
            <a:r>
              <a:rPr lang="ja-JP" altLang="en-US" b="1" dirty="0" smtClean="0">
                <a:latin typeface="HG丸ｺﾞｼｯｸM-PRO" pitchFamily="50" charset="-128"/>
                <a:ea typeface="HG丸ｺﾞｼｯｸM-PRO" pitchFamily="50" charset="-128"/>
              </a:rPr>
              <a:t>生地</a:t>
            </a:r>
            <a:r>
              <a:rPr lang="ja-JP" altLang="en-US" b="1" dirty="0">
                <a:latin typeface="HG丸ｺﾞｼｯｸM-PRO" pitchFamily="50" charset="-128"/>
                <a:ea typeface="HG丸ｺﾞｼｯｸM-PRO" pitchFamily="50" charset="-128"/>
              </a:rPr>
              <a:t>自体が薄っぺら</a:t>
            </a:r>
            <a:r>
              <a:rPr lang="ja-JP" altLang="en-US" b="1" dirty="0" smtClean="0">
                <a:latin typeface="HG丸ｺﾞｼｯｸM-PRO" pitchFamily="50" charset="-128"/>
                <a:ea typeface="HG丸ｺﾞｼｯｸM-PRO" pitchFamily="50" charset="-128"/>
              </a:rPr>
              <a:t>いし持ちづらい</a:t>
            </a:r>
            <a:r>
              <a:rPr lang="ja-JP" altLang="en-US" b="1" dirty="0">
                <a:latin typeface="HG丸ｺﾞｼｯｸM-PRO" pitchFamily="50" charset="-128"/>
                <a:ea typeface="HG丸ｺﾞｼｯｸM-PRO" pitchFamily="50" charset="-128"/>
              </a:rPr>
              <a:t>、</a:t>
            </a:r>
            <a:r>
              <a:rPr lang="ja-JP" altLang="en-US" b="1" dirty="0" smtClean="0">
                <a:latin typeface="HG丸ｺﾞｼｯｸM-PRO" pitchFamily="50" charset="-128"/>
                <a:ea typeface="HG丸ｺﾞｼｯｸM-PRO" pitchFamily="50" charset="-128"/>
              </a:rPr>
              <a:t>ロゴ</a:t>
            </a:r>
            <a:r>
              <a:rPr lang="ja-JP" altLang="en-US" b="1" dirty="0">
                <a:latin typeface="HG丸ｺﾞｼｯｸM-PRO" pitchFamily="50" charset="-128"/>
                <a:ea typeface="HG丸ｺﾞｼｯｸM-PRO" pitchFamily="50" charset="-128"/>
              </a:rPr>
              <a:t>の色が薄い</a:t>
            </a:r>
          </a:p>
        </p:txBody>
      </p:sp>
      <p:sp>
        <p:nvSpPr>
          <p:cNvPr id="13" name="正方形/長方形 12"/>
          <p:cNvSpPr/>
          <p:nvPr/>
        </p:nvSpPr>
        <p:spPr>
          <a:xfrm>
            <a:off x="276731" y="1131131"/>
            <a:ext cx="7247597" cy="923330"/>
          </a:xfrm>
          <a:prstGeom prst="rect">
            <a:avLst/>
          </a:prstGeom>
        </p:spPr>
        <p:txBody>
          <a:bodyPr wrap="square">
            <a:spAutoFit/>
          </a:bodyPr>
          <a:lstStyle/>
          <a:p>
            <a:r>
              <a:rPr lang="ja-JP" altLang="en-US" b="1" dirty="0">
                <a:latin typeface="HG丸ｺﾞｼｯｸM-PRO" pitchFamily="50" charset="-128"/>
                <a:ea typeface="HG丸ｺﾞｼｯｸM-PRO" pitchFamily="50" charset="-128"/>
              </a:rPr>
              <a:t>中々手に入る</a:t>
            </a:r>
            <a:r>
              <a:rPr lang="ja-JP" altLang="en-US" b="1" dirty="0" smtClean="0">
                <a:latin typeface="HG丸ｺﾞｼｯｸM-PRO" pitchFamily="50" charset="-128"/>
                <a:ea typeface="HG丸ｺﾞｼｯｸM-PRO" pitchFamily="50" charset="-128"/>
              </a:rPr>
              <a:t>事が出来ないから</a:t>
            </a:r>
            <a:r>
              <a:rPr lang="ja-JP" altLang="en-US" b="1" dirty="0">
                <a:latin typeface="HG丸ｺﾞｼｯｸM-PRO" pitchFamily="50" charset="-128"/>
                <a:ea typeface="HG丸ｺﾞｼｯｸM-PRO" pitchFamily="50" charset="-128"/>
              </a:rPr>
              <a:t>こそ、持ってる喜びとか頑張った感とかが表れる</a:t>
            </a:r>
            <a:r>
              <a:rPr lang="ja-JP" altLang="en-US" b="1" dirty="0" smtClean="0">
                <a:latin typeface="HG丸ｺﾞｼｯｸM-PRO" pitchFamily="50" charset="-128"/>
                <a:ea typeface="HG丸ｺﾞｼｯｸM-PRO" pitchFamily="50" charset="-128"/>
              </a:rPr>
              <a:t>のにこの</a:t>
            </a:r>
            <a:r>
              <a:rPr lang="ja-JP" altLang="en-US" b="1" dirty="0">
                <a:latin typeface="HG丸ｺﾞｼｯｸM-PRO" pitchFamily="50" charset="-128"/>
                <a:ea typeface="HG丸ｺﾞｼｯｸM-PRO" pitchFamily="50" charset="-128"/>
              </a:rPr>
              <a:t>値段で手に入ると皆持っているし値段相応な</a:t>
            </a:r>
            <a:r>
              <a:rPr lang="ja-JP" altLang="en-US" b="1" dirty="0" smtClean="0">
                <a:latin typeface="HG丸ｺﾞｼｯｸM-PRO" pitchFamily="50" charset="-128"/>
                <a:ea typeface="HG丸ｺﾞｼｯｸM-PRO" pitchFamily="50" charset="-128"/>
              </a:rPr>
              <a:t>感じがする</a:t>
            </a:r>
            <a:endParaRPr lang="ja-JP" altLang="en-US" b="1" dirty="0">
              <a:latin typeface="HG丸ｺﾞｼｯｸM-PRO" pitchFamily="50" charset="-128"/>
              <a:ea typeface="HG丸ｺﾞｼｯｸM-PRO" pitchFamily="50" charset="-128"/>
            </a:endParaRPr>
          </a:p>
        </p:txBody>
      </p:sp>
      <p:sp>
        <p:nvSpPr>
          <p:cNvPr id="14" name="正方形/長方形 13"/>
          <p:cNvSpPr/>
          <p:nvPr/>
        </p:nvSpPr>
        <p:spPr>
          <a:xfrm>
            <a:off x="266523" y="3969687"/>
            <a:ext cx="7257805" cy="646331"/>
          </a:xfrm>
          <a:prstGeom prst="rect">
            <a:avLst/>
          </a:prstGeom>
        </p:spPr>
        <p:txBody>
          <a:bodyPr wrap="square">
            <a:spAutoFit/>
          </a:bodyPr>
          <a:lstStyle/>
          <a:p>
            <a:r>
              <a:rPr lang="ja-JP" altLang="en-US" b="1" dirty="0">
                <a:latin typeface="HG丸ｺﾞｼｯｸM-PRO" pitchFamily="50" charset="-128"/>
                <a:ea typeface="HG丸ｺﾞｼｯｸM-PRO" pitchFamily="50" charset="-128"/>
              </a:rPr>
              <a:t>トートバッグは、使い古した服のようなヨレヨレでくたくたの生地に荒い縫製</a:t>
            </a:r>
            <a:r>
              <a:rPr lang="ja-JP" altLang="en-US" b="1" dirty="0" smtClean="0">
                <a:latin typeface="HG丸ｺﾞｼｯｸM-PRO" pitchFamily="50" charset="-128"/>
                <a:ea typeface="HG丸ｺﾞｼｯｸM-PRO" pitchFamily="50" charset="-128"/>
              </a:rPr>
              <a:t>、重いものを入れたら</a:t>
            </a:r>
            <a:r>
              <a:rPr lang="ja-JP" altLang="en-US" b="1" dirty="0">
                <a:latin typeface="HG丸ｺﾞｼｯｸM-PRO" pitchFamily="50" charset="-128"/>
                <a:ea typeface="HG丸ｺﾞｼｯｸM-PRO" pitchFamily="50" charset="-128"/>
              </a:rPr>
              <a:t>多分</a:t>
            </a:r>
            <a:r>
              <a:rPr lang="ja-JP" altLang="en-US" b="1" dirty="0" smtClean="0">
                <a:latin typeface="HG丸ｺﾞｼｯｸM-PRO" pitchFamily="50" charset="-128"/>
                <a:ea typeface="HG丸ｺﾞｼｯｸM-PRO" pitchFamily="50" charset="-128"/>
              </a:rPr>
              <a:t>破れ</a:t>
            </a:r>
            <a:r>
              <a:rPr lang="ja-JP" altLang="en-US" b="1" dirty="0">
                <a:latin typeface="HG丸ｺﾞｼｯｸM-PRO" pitchFamily="50" charset="-128"/>
                <a:ea typeface="HG丸ｺﾞｼｯｸM-PRO" pitchFamily="50" charset="-128"/>
              </a:rPr>
              <a:t>る</a:t>
            </a:r>
          </a:p>
        </p:txBody>
      </p:sp>
      <p:sp>
        <p:nvSpPr>
          <p:cNvPr id="3" name="テキスト ボックス 2"/>
          <p:cNvSpPr txBox="1"/>
          <p:nvPr/>
        </p:nvSpPr>
        <p:spPr>
          <a:xfrm>
            <a:off x="276159" y="6306900"/>
            <a:ext cx="3096343" cy="307777"/>
          </a:xfrm>
          <a:prstGeom prst="rect">
            <a:avLst/>
          </a:prstGeom>
          <a:noFill/>
        </p:spPr>
        <p:txBody>
          <a:bodyPr wrap="square" rtlCol="0">
            <a:spAutoFit/>
          </a:bodyPr>
          <a:lstStyle/>
          <a:p>
            <a:pPr algn="ctr"/>
            <a:r>
              <a:rPr kumimoji="1" lang="en-US" altLang="ja-JP" sz="1400" b="1" dirty="0" smtClean="0"/>
              <a:t>Amazon</a:t>
            </a:r>
            <a:r>
              <a:rPr kumimoji="1" lang="ja-JP" altLang="en-US" sz="1400" b="1" dirty="0" smtClean="0"/>
              <a:t>・楽天市場のレビューより抜粋</a:t>
            </a:r>
            <a:endParaRPr kumimoji="1" lang="ja-JP" altLang="en-US" sz="1400" b="1" dirty="0"/>
          </a:p>
        </p:txBody>
      </p:sp>
    </p:spTree>
    <p:extLst>
      <p:ext uri="{BB962C8B-B14F-4D97-AF65-F5344CB8AC3E}">
        <p14:creationId xmlns:p14="http://schemas.microsoft.com/office/powerpoint/2010/main" val="2347449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4000" dirty="0" smtClean="0"/>
              <a:t>顧客側の付録の良し悪し</a:t>
            </a:r>
            <a:r>
              <a:rPr lang="ja-JP" altLang="en-US" sz="4000" dirty="0"/>
              <a:t>の</a:t>
            </a:r>
            <a:r>
              <a:rPr lang="ja-JP" altLang="en-US" sz="4000" dirty="0" smtClean="0"/>
              <a:t>判断基準</a:t>
            </a:r>
            <a:endParaRPr kumimoji="1" lang="ja-JP" altLang="en-US" sz="4000" dirty="0"/>
          </a:p>
        </p:txBody>
      </p:sp>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12</a:t>
            </a:fld>
            <a:endParaRPr kumimoji="1" lang="ja-JP" altLang="en-US" dirty="0"/>
          </a:p>
        </p:txBody>
      </p:sp>
      <p:cxnSp>
        <p:nvCxnSpPr>
          <p:cNvPr id="5" name="直線コネクタ 4"/>
          <p:cNvCxnSpPr/>
          <p:nvPr/>
        </p:nvCxnSpPr>
        <p:spPr>
          <a:xfrm>
            <a:off x="4565302" y="1046510"/>
            <a:ext cx="13395" cy="5184576"/>
          </a:xfrm>
          <a:prstGeom prst="line">
            <a:avLst/>
          </a:prstGeom>
          <a:ln w="76200">
            <a:solidFill>
              <a:srgbClr val="00B0F0"/>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0" name="正方形/長方形 29"/>
          <p:cNvSpPr/>
          <p:nvPr/>
        </p:nvSpPr>
        <p:spPr>
          <a:xfrm>
            <a:off x="311582" y="2352320"/>
            <a:ext cx="2952329" cy="646331"/>
          </a:xfrm>
          <a:prstGeom prst="rect">
            <a:avLst/>
          </a:prstGeom>
        </p:spPr>
        <p:txBody>
          <a:bodyPr wrap="square">
            <a:spAutoFit/>
          </a:bodyPr>
          <a:lstStyle/>
          <a:p>
            <a:pPr algn="ctr"/>
            <a:r>
              <a:rPr lang="ja-JP" altLang="en-US" b="1" dirty="0" smtClean="0"/>
              <a:t>欲しかった正規品に</a:t>
            </a:r>
            <a:endParaRPr lang="en-US" altLang="ja-JP" b="1" dirty="0" smtClean="0"/>
          </a:p>
          <a:p>
            <a:pPr algn="ctr"/>
            <a:r>
              <a:rPr lang="ja-JP" altLang="en-US" b="1" dirty="0" smtClean="0"/>
              <a:t>似てるから許せる</a:t>
            </a:r>
            <a:endParaRPr lang="en-US" altLang="ja-JP" b="1" dirty="0" smtClean="0"/>
          </a:p>
        </p:txBody>
      </p:sp>
      <p:sp>
        <p:nvSpPr>
          <p:cNvPr id="31" name="角丸四角形 30"/>
          <p:cNvSpPr/>
          <p:nvPr/>
        </p:nvSpPr>
        <p:spPr>
          <a:xfrm>
            <a:off x="320314" y="3291559"/>
            <a:ext cx="2952328" cy="715089"/>
          </a:xfrm>
          <a:prstGeom prst="roundRect">
            <a:avLst/>
          </a:prstGeom>
        </p:spPr>
        <p:txBody>
          <a:bodyPr wrap="square">
            <a:spAutoFit/>
          </a:bodyPr>
          <a:lstStyle/>
          <a:p>
            <a:pPr algn="ctr"/>
            <a:r>
              <a:rPr lang="ja-JP" altLang="en-US" b="1" dirty="0" smtClean="0"/>
              <a:t>合皮</a:t>
            </a:r>
            <a:r>
              <a:rPr lang="ja-JP" altLang="en-US" b="1" dirty="0"/>
              <a:t>ではなくて</a:t>
            </a:r>
            <a:endParaRPr lang="en-US" altLang="ja-JP" b="1" dirty="0"/>
          </a:p>
          <a:p>
            <a:pPr algn="ctr"/>
            <a:r>
              <a:rPr lang="ja-JP" altLang="en-US" b="1" dirty="0"/>
              <a:t>布なのがいい</a:t>
            </a:r>
          </a:p>
        </p:txBody>
      </p:sp>
      <p:sp>
        <p:nvSpPr>
          <p:cNvPr id="32" name="正方形/長方形 31"/>
          <p:cNvSpPr/>
          <p:nvPr/>
        </p:nvSpPr>
        <p:spPr>
          <a:xfrm>
            <a:off x="311583" y="4233890"/>
            <a:ext cx="2952328" cy="646331"/>
          </a:xfrm>
          <a:prstGeom prst="rect">
            <a:avLst/>
          </a:prstGeom>
        </p:spPr>
        <p:txBody>
          <a:bodyPr wrap="square">
            <a:spAutoFit/>
          </a:bodyPr>
          <a:lstStyle/>
          <a:p>
            <a:pPr algn="ctr"/>
            <a:r>
              <a:rPr lang="ja-JP" altLang="en-US" b="1" dirty="0"/>
              <a:t>正規品</a:t>
            </a:r>
            <a:r>
              <a:rPr lang="ja-JP" altLang="en-US" b="1" dirty="0" smtClean="0"/>
              <a:t>と</a:t>
            </a:r>
            <a:r>
              <a:rPr lang="ja-JP" altLang="en-US" b="1" dirty="0"/>
              <a:t>は少し違う</a:t>
            </a:r>
            <a:endParaRPr lang="en-US" altLang="ja-JP" b="1" dirty="0"/>
          </a:p>
          <a:p>
            <a:pPr algn="ctr"/>
            <a:r>
              <a:rPr lang="ja-JP" altLang="en-US" b="1" dirty="0"/>
              <a:t>テイストでかわいい</a:t>
            </a:r>
          </a:p>
        </p:txBody>
      </p:sp>
      <p:sp>
        <p:nvSpPr>
          <p:cNvPr id="33" name="正方形/長方形 32"/>
          <p:cNvSpPr/>
          <p:nvPr/>
        </p:nvSpPr>
        <p:spPr>
          <a:xfrm>
            <a:off x="6109938" y="2322908"/>
            <a:ext cx="2736304" cy="646331"/>
          </a:xfrm>
          <a:prstGeom prst="rect">
            <a:avLst/>
          </a:prstGeom>
        </p:spPr>
        <p:txBody>
          <a:bodyPr wrap="square">
            <a:spAutoFit/>
          </a:bodyPr>
          <a:lstStyle/>
          <a:p>
            <a:pPr algn="ctr"/>
            <a:r>
              <a:rPr lang="ja-JP" altLang="en-US" b="1" dirty="0"/>
              <a:t>正規品</a:t>
            </a:r>
            <a:r>
              <a:rPr lang="ja-JP" altLang="en-US" b="1" dirty="0" smtClean="0"/>
              <a:t>と全く同じ</a:t>
            </a:r>
            <a:r>
              <a:rPr lang="ja-JP" altLang="en-US" b="1" dirty="0"/>
              <a:t>付録</a:t>
            </a:r>
            <a:r>
              <a:rPr lang="ja-JP" altLang="en-US" b="1" dirty="0" smtClean="0"/>
              <a:t>は</a:t>
            </a:r>
          </a:p>
          <a:p>
            <a:pPr algn="ctr"/>
            <a:r>
              <a:rPr lang="ja-JP" altLang="en-US" b="1" dirty="0" smtClean="0"/>
              <a:t>許容できない</a:t>
            </a:r>
            <a:endParaRPr lang="en-US" altLang="ja-JP" b="1" dirty="0"/>
          </a:p>
        </p:txBody>
      </p:sp>
      <p:sp>
        <p:nvSpPr>
          <p:cNvPr id="34" name="正方形/長方形 33"/>
          <p:cNvSpPr/>
          <p:nvPr/>
        </p:nvSpPr>
        <p:spPr>
          <a:xfrm>
            <a:off x="6063184" y="3262147"/>
            <a:ext cx="2775990" cy="646331"/>
          </a:xfrm>
          <a:prstGeom prst="rect">
            <a:avLst/>
          </a:prstGeom>
        </p:spPr>
        <p:txBody>
          <a:bodyPr wrap="square">
            <a:spAutoFit/>
          </a:bodyPr>
          <a:lstStyle/>
          <a:p>
            <a:pPr algn="ctr"/>
            <a:r>
              <a:rPr lang="ja-JP" altLang="en-US" b="1" dirty="0"/>
              <a:t>ブランド名が大きいものは</a:t>
            </a:r>
            <a:endParaRPr lang="en-US" altLang="ja-JP" b="1" dirty="0"/>
          </a:p>
          <a:p>
            <a:pPr algn="ctr"/>
            <a:r>
              <a:rPr lang="ja-JP" altLang="en-US" b="1" dirty="0"/>
              <a:t>宣伝しているようで嫌</a:t>
            </a:r>
          </a:p>
        </p:txBody>
      </p:sp>
      <p:sp>
        <p:nvSpPr>
          <p:cNvPr id="35" name="正方形/長方形 34"/>
          <p:cNvSpPr/>
          <p:nvPr/>
        </p:nvSpPr>
        <p:spPr>
          <a:xfrm>
            <a:off x="320314" y="5286705"/>
            <a:ext cx="2952328" cy="369332"/>
          </a:xfrm>
          <a:prstGeom prst="rect">
            <a:avLst/>
          </a:prstGeom>
        </p:spPr>
        <p:txBody>
          <a:bodyPr wrap="square">
            <a:spAutoFit/>
          </a:bodyPr>
          <a:lstStyle/>
          <a:p>
            <a:pPr algn="ctr"/>
            <a:r>
              <a:rPr lang="ja-JP" altLang="en-US" b="1" dirty="0"/>
              <a:t>正規品に</a:t>
            </a:r>
            <a:r>
              <a:rPr lang="ja-JP" altLang="en-US" b="1" dirty="0" smtClean="0"/>
              <a:t>は無い</a:t>
            </a:r>
            <a:r>
              <a:rPr lang="ja-JP" altLang="en-US" b="1" dirty="0"/>
              <a:t>柄</a:t>
            </a:r>
          </a:p>
        </p:txBody>
      </p:sp>
      <p:sp>
        <p:nvSpPr>
          <p:cNvPr id="38" name="テキスト ボックス 37"/>
          <p:cNvSpPr txBox="1"/>
          <p:nvPr/>
        </p:nvSpPr>
        <p:spPr>
          <a:xfrm>
            <a:off x="5893914" y="4257961"/>
            <a:ext cx="2952328" cy="646331"/>
          </a:xfrm>
          <a:prstGeom prst="rect">
            <a:avLst/>
          </a:prstGeom>
          <a:noFill/>
        </p:spPr>
        <p:txBody>
          <a:bodyPr wrap="square" rtlCol="0">
            <a:spAutoFit/>
          </a:bodyPr>
          <a:lstStyle/>
          <a:p>
            <a:pPr algn="ctr"/>
            <a:r>
              <a:rPr lang="ja-JP" altLang="en-US" b="1" dirty="0"/>
              <a:t>ブランド</a:t>
            </a:r>
            <a:r>
              <a:rPr lang="ja-JP" altLang="en-US" b="1" dirty="0" smtClean="0"/>
              <a:t>らしいデザイン</a:t>
            </a:r>
            <a:endParaRPr lang="en-US" altLang="ja-JP" b="1" dirty="0" smtClean="0"/>
          </a:p>
          <a:p>
            <a:pPr algn="ctr"/>
            <a:r>
              <a:rPr lang="ja-JP" altLang="en-US" b="1" dirty="0"/>
              <a:t>でないと</a:t>
            </a:r>
            <a:r>
              <a:rPr lang="ja-JP" altLang="en-US" b="1" dirty="0" smtClean="0"/>
              <a:t>嫌</a:t>
            </a:r>
            <a:endParaRPr kumimoji="1" lang="ja-JP" altLang="en-US" b="1" dirty="0"/>
          </a:p>
        </p:txBody>
      </p:sp>
      <p:sp>
        <p:nvSpPr>
          <p:cNvPr id="39" name="角丸四角形 38"/>
          <p:cNvSpPr/>
          <p:nvPr/>
        </p:nvSpPr>
        <p:spPr>
          <a:xfrm>
            <a:off x="251520" y="2334112"/>
            <a:ext cx="2820257" cy="75701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0" name="角丸四角形 39"/>
          <p:cNvSpPr/>
          <p:nvPr/>
        </p:nvSpPr>
        <p:spPr>
          <a:xfrm>
            <a:off x="260251" y="3291560"/>
            <a:ext cx="2811526" cy="7200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1" name="角丸四角形 40"/>
          <p:cNvSpPr/>
          <p:nvPr/>
        </p:nvSpPr>
        <p:spPr>
          <a:xfrm>
            <a:off x="6063184" y="2286033"/>
            <a:ext cx="281152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2" name="角丸四角形 41"/>
          <p:cNvSpPr/>
          <p:nvPr/>
        </p:nvSpPr>
        <p:spPr>
          <a:xfrm>
            <a:off x="251892" y="4197015"/>
            <a:ext cx="2819885" cy="7200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3" name="角丸四角形 42"/>
          <p:cNvSpPr/>
          <p:nvPr/>
        </p:nvSpPr>
        <p:spPr>
          <a:xfrm>
            <a:off x="6063184" y="3237847"/>
            <a:ext cx="281152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4" name="角丸四角形 43"/>
          <p:cNvSpPr/>
          <p:nvPr/>
        </p:nvSpPr>
        <p:spPr>
          <a:xfrm>
            <a:off x="6063184" y="4184212"/>
            <a:ext cx="2811527"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5" name="角丸四角形 44"/>
          <p:cNvSpPr/>
          <p:nvPr/>
        </p:nvSpPr>
        <p:spPr>
          <a:xfrm>
            <a:off x="260251" y="5111331"/>
            <a:ext cx="2811526" cy="7200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28" name="Picture 4" descr="http://ord.yahoo.co.jp/o/image/SIG=12hsm37t0/EXP=1355652933;_ylc=X3IDMgRmc3QDMARpZHgDMQRvaWQDYnV6ejM1SnBwUU9oN2Y3cXMEcAM0NEs1NDRPTTQ0Tzg0NE9VNDRPOARwb3MDMzAEc2VjA3NodwRzbGsDcmk-/*-http%3A/farm4.static.flickr.com/3171/2723518105_ca9902076c.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48929" l="0" r="100000"/>
                    </a14:imgEffect>
                  </a14:imgLayer>
                </a14:imgProps>
              </a:ext>
              <a:ext uri="{28A0092B-C50C-407E-A947-70E740481C1C}">
                <a14:useLocalDpi xmlns:a14="http://schemas.microsoft.com/office/drawing/2010/main" val="0"/>
              </a:ext>
            </a:extLst>
          </a:blip>
          <a:srcRect b="50000"/>
          <a:stretch/>
        </p:blipFill>
        <p:spPr bwMode="auto">
          <a:xfrm>
            <a:off x="285686" y="975624"/>
            <a:ext cx="1381125" cy="1333500"/>
          </a:xfrm>
          <a:prstGeom prst="rect">
            <a:avLst/>
          </a:prstGeom>
          <a:noFill/>
          <a:extLst>
            <a:ext uri="{909E8E84-426E-40DD-AFC4-6F175D3DCCD1}">
              <a14:hiddenFill xmlns:a14="http://schemas.microsoft.com/office/drawing/2010/main">
                <a:solidFill>
                  <a:srgbClr val="FFFFFF"/>
                </a:solidFill>
              </a14:hiddenFill>
            </a:ext>
          </a:extLst>
        </p:spPr>
      </p:pic>
      <p:sp>
        <p:nvSpPr>
          <p:cNvPr id="8" name="円形吹き出し 7"/>
          <p:cNvSpPr/>
          <p:nvPr/>
        </p:nvSpPr>
        <p:spPr>
          <a:xfrm>
            <a:off x="1980837" y="980728"/>
            <a:ext cx="1260140" cy="1116994"/>
          </a:xfrm>
          <a:prstGeom prst="wedgeEllipseCallout">
            <a:avLst>
              <a:gd name="adj1" fmla="val -63162"/>
              <a:gd name="adj2" fmla="val 24980"/>
            </a:avLst>
          </a:prstGeom>
          <a:solidFill>
            <a:srgbClr val="FF99CC"/>
          </a:solidFill>
        </p:spPr>
        <p:style>
          <a:lnRef idx="2">
            <a:schemeClr val="accent2">
              <a:shade val="50000"/>
            </a:schemeClr>
          </a:lnRef>
          <a:fillRef idx="1">
            <a:schemeClr val="accent2"/>
          </a:fillRef>
          <a:effectRef idx="0">
            <a:schemeClr val="accent2"/>
          </a:effectRef>
          <a:fontRef idx="minor">
            <a:schemeClr val="lt1"/>
          </a:fontRef>
        </p:style>
        <p:txBody>
          <a:bodyPr rtlCol="0" anchor="ctr" anchorCtr="1"/>
          <a:lstStyle/>
          <a:p>
            <a:pPr algn="ctr"/>
            <a:r>
              <a:rPr kumimoji="1" lang="ja-JP" altLang="en-US" sz="3600" dirty="0" smtClean="0">
                <a:latin typeface="HGP創英角ｺﾞｼｯｸUB" pitchFamily="50" charset="-128"/>
                <a:ea typeface="HGP創英角ｺﾞｼｯｸUB" pitchFamily="50" charset="-128"/>
              </a:rPr>
              <a:t>良</a:t>
            </a:r>
            <a:endParaRPr kumimoji="1" lang="ja-JP" altLang="en-US" sz="3600" dirty="0">
              <a:latin typeface="HGP創英角ｺﾞｼｯｸUB" pitchFamily="50" charset="-128"/>
              <a:ea typeface="HGP創英角ｺﾞｼｯｸUB" pitchFamily="50" charset="-128"/>
            </a:endParaRPr>
          </a:p>
        </p:txBody>
      </p:sp>
      <p:pic>
        <p:nvPicPr>
          <p:cNvPr id="1030" name="Picture 6" descr="クリックすると新しいウィンドウで開きます"/>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667" b="47333" l="10375" r="58625">
                        <a14:backgroundMark x1="26375" y1="13833" x2="26375" y2="13833"/>
                        <a14:backgroundMark x1="32500" y1="10333" x2="32500" y2="10333"/>
                        <a14:backgroundMark x1="33750" y1="10333" x2="33750" y2="10333"/>
                        <a14:backgroundMark x1="42500" y1="14500" x2="42500" y2="14500"/>
                      </a14:backgroundRemoval>
                    </a14:imgEffect>
                  </a14:imgLayer>
                </a14:imgProps>
              </a:ext>
              <a:ext uri="{28A0092B-C50C-407E-A947-70E740481C1C}">
                <a14:useLocalDpi xmlns:a14="http://schemas.microsoft.com/office/drawing/2010/main" val="0"/>
              </a:ext>
            </a:extLst>
          </a:blip>
          <a:srcRect l="17759" t="6779" r="50000" b="50645"/>
          <a:stretch/>
        </p:blipFill>
        <p:spPr bwMode="auto">
          <a:xfrm flipH="1">
            <a:off x="7455825" y="872475"/>
            <a:ext cx="1346391" cy="1333499"/>
          </a:xfrm>
          <a:prstGeom prst="rect">
            <a:avLst/>
          </a:prstGeom>
          <a:noFill/>
          <a:extLst>
            <a:ext uri="{909E8E84-426E-40DD-AFC4-6F175D3DCCD1}">
              <a14:hiddenFill xmlns:a14="http://schemas.microsoft.com/office/drawing/2010/main">
                <a:solidFill>
                  <a:srgbClr val="FFFFFF"/>
                </a:solidFill>
              </a14:hiddenFill>
            </a:ext>
          </a:extLst>
        </p:spPr>
      </p:pic>
      <p:sp>
        <p:nvSpPr>
          <p:cNvPr id="28" name="円形吹き出し 27"/>
          <p:cNvSpPr/>
          <p:nvPr/>
        </p:nvSpPr>
        <p:spPr>
          <a:xfrm>
            <a:off x="5907057" y="975624"/>
            <a:ext cx="1260140" cy="1116994"/>
          </a:xfrm>
          <a:prstGeom prst="wedgeEllipseCallout">
            <a:avLst>
              <a:gd name="adj1" fmla="val 66847"/>
              <a:gd name="adj2" fmla="val 24127"/>
            </a:avLst>
          </a:prstGeom>
          <a:solidFill>
            <a:schemeClr val="accent5">
              <a:lumMod val="60000"/>
              <a:lumOff val="40000"/>
            </a:schemeClr>
          </a:solidFill>
          <a:ln>
            <a:solidFill>
              <a:schemeClr val="tx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sz="3600" dirty="0" smtClean="0">
                <a:latin typeface="HGP創英角ｺﾞｼｯｸUB" pitchFamily="50" charset="-128"/>
                <a:ea typeface="HGP創英角ｺﾞｼｯｸUB" pitchFamily="50" charset="-128"/>
              </a:rPr>
              <a:t>悪</a:t>
            </a:r>
            <a:endParaRPr kumimoji="1" lang="ja-JP" altLang="en-US" sz="3600" dirty="0">
              <a:latin typeface="HGP創英角ｺﾞｼｯｸUB" pitchFamily="50" charset="-128"/>
              <a:ea typeface="HGP創英角ｺﾞｼｯｸUB" pitchFamily="50" charset="-128"/>
            </a:endParaRPr>
          </a:p>
        </p:txBody>
      </p:sp>
      <p:sp>
        <p:nvSpPr>
          <p:cNvPr id="37" name="円/楕円 36"/>
          <p:cNvSpPr/>
          <p:nvPr/>
        </p:nvSpPr>
        <p:spPr>
          <a:xfrm>
            <a:off x="3305590" y="3525872"/>
            <a:ext cx="1161924" cy="1112170"/>
          </a:xfrm>
          <a:prstGeom prst="ellipse">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6" name="正方形/長方形 45"/>
          <p:cNvSpPr/>
          <p:nvPr/>
        </p:nvSpPr>
        <p:spPr>
          <a:xfrm>
            <a:off x="3305590" y="3774180"/>
            <a:ext cx="1161924" cy="615553"/>
          </a:xfrm>
          <a:prstGeom prst="rect">
            <a:avLst/>
          </a:prstGeom>
        </p:spPr>
        <p:txBody>
          <a:bodyPr wrap="square">
            <a:spAutoFit/>
          </a:bodyPr>
          <a:lstStyle/>
          <a:p>
            <a:pPr algn="ctr"/>
            <a:r>
              <a:rPr lang="ja-JP" altLang="en-US" sz="1700" dirty="0" smtClean="0">
                <a:solidFill>
                  <a:schemeClr val="bg1"/>
                </a:solidFill>
                <a:latin typeface="HGP創英角ｺﾞｼｯｸUB" pitchFamily="50" charset="-128"/>
                <a:ea typeface="HGP創英角ｺﾞｼｯｸUB" pitchFamily="50" charset="-128"/>
              </a:rPr>
              <a:t>やや似ていて良い</a:t>
            </a:r>
            <a:endParaRPr lang="ja-JP" altLang="en-US" sz="1700" dirty="0">
              <a:solidFill>
                <a:schemeClr val="bg1"/>
              </a:solidFill>
              <a:latin typeface="HGP創英角ｺﾞｼｯｸUB" pitchFamily="50" charset="-128"/>
              <a:ea typeface="HGP創英角ｺﾞｼｯｸUB" pitchFamily="50" charset="-128"/>
            </a:endParaRPr>
          </a:p>
        </p:txBody>
      </p:sp>
      <p:sp>
        <p:nvSpPr>
          <p:cNvPr id="49" name="円/楕円 48"/>
          <p:cNvSpPr/>
          <p:nvPr/>
        </p:nvSpPr>
        <p:spPr>
          <a:xfrm>
            <a:off x="4704415" y="3982228"/>
            <a:ext cx="1201945" cy="109969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0" name="正方形/長方形 49"/>
          <p:cNvSpPr/>
          <p:nvPr/>
        </p:nvSpPr>
        <p:spPr>
          <a:xfrm>
            <a:off x="4685361" y="4219866"/>
            <a:ext cx="1238789" cy="615553"/>
          </a:xfrm>
          <a:prstGeom prst="rect">
            <a:avLst/>
          </a:prstGeom>
        </p:spPr>
        <p:txBody>
          <a:bodyPr wrap="square">
            <a:spAutoFit/>
          </a:bodyPr>
          <a:lstStyle/>
          <a:p>
            <a:pPr algn="ctr"/>
            <a:r>
              <a:rPr lang="ja-JP" altLang="en-US" sz="1700" dirty="0" smtClean="0">
                <a:solidFill>
                  <a:schemeClr val="bg1"/>
                </a:solidFill>
                <a:latin typeface="HGP創英角ｺﾞｼｯｸUB" pitchFamily="50" charset="-128"/>
                <a:ea typeface="HGP創英角ｺﾞｼｯｸUB" pitchFamily="50" charset="-128"/>
              </a:rPr>
              <a:t>似ていな</a:t>
            </a:r>
            <a:endParaRPr lang="en-US" altLang="ja-JP" sz="1700" dirty="0" smtClean="0">
              <a:solidFill>
                <a:schemeClr val="bg1"/>
              </a:solidFill>
              <a:latin typeface="HGP創英角ｺﾞｼｯｸUB" pitchFamily="50" charset="-128"/>
              <a:ea typeface="HGP創英角ｺﾞｼｯｸUB" pitchFamily="50" charset="-128"/>
            </a:endParaRPr>
          </a:p>
          <a:p>
            <a:pPr algn="ctr"/>
            <a:r>
              <a:rPr lang="ja-JP" altLang="en-US" sz="1700" dirty="0" smtClean="0">
                <a:solidFill>
                  <a:schemeClr val="bg1"/>
                </a:solidFill>
                <a:latin typeface="HGP創英角ｺﾞｼｯｸUB" pitchFamily="50" charset="-128"/>
                <a:ea typeface="HGP創英角ｺﾞｼｯｸUB" pitchFamily="50" charset="-128"/>
              </a:rPr>
              <a:t>すぎて嫌だ</a:t>
            </a:r>
            <a:endParaRPr lang="ja-JP" altLang="en-US" sz="1700" dirty="0">
              <a:solidFill>
                <a:schemeClr val="bg1"/>
              </a:solidFill>
              <a:latin typeface="HGP創英角ｺﾞｼｯｸUB" pitchFamily="50" charset="-128"/>
              <a:ea typeface="HGP創英角ｺﾞｼｯｸUB" pitchFamily="50" charset="-128"/>
            </a:endParaRPr>
          </a:p>
        </p:txBody>
      </p:sp>
      <p:sp>
        <p:nvSpPr>
          <p:cNvPr id="47" name="右中かっこ 46"/>
          <p:cNvSpPr/>
          <p:nvPr/>
        </p:nvSpPr>
        <p:spPr>
          <a:xfrm>
            <a:off x="3071776" y="2582872"/>
            <a:ext cx="192135" cy="3073165"/>
          </a:xfrm>
          <a:prstGeom prst="rightBrace">
            <a:avLst/>
          </a:prstGeom>
          <a:noFill/>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1" name="円/楕円 50"/>
          <p:cNvSpPr/>
          <p:nvPr/>
        </p:nvSpPr>
        <p:spPr>
          <a:xfrm>
            <a:off x="4704416" y="2166805"/>
            <a:ext cx="1201945" cy="1095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2" name="正方形/長方形 51"/>
          <p:cNvSpPr/>
          <p:nvPr/>
        </p:nvSpPr>
        <p:spPr>
          <a:xfrm>
            <a:off x="4796924" y="2406699"/>
            <a:ext cx="1015662" cy="615553"/>
          </a:xfrm>
          <a:prstGeom prst="rect">
            <a:avLst/>
          </a:prstGeom>
        </p:spPr>
        <p:txBody>
          <a:bodyPr wrap="square">
            <a:spAutoFit/>
          </a:bodyPr>
          <a:lstStyle/>
          <a:p>
            <a:pPr algn="ctr"/>
            <a:r>
              <a:rPr lang="ja-JP" altLang="en-US" sz="1700" dirty="0" smtClean="0">
                <a:solidFill>
                  <a:schemeClr val="bg1"/>
                </a:solidFill>
                <a:latin typeface="HGP創英角ｺﾞｼｯｸUB" pitchFamily="50" charset="-128"/>
                <a:ea typeface="HGP創英角ｺﾞｼｯｸUB" pitchFamily="50" charset="-128"/>
              </a:rPr>
              <a:t>似すぎていて嫌だ</a:t>
            </a:r>
            <a:endParaRPr lang="ja-JP" altLang="en-US" sz="1700" dirty="0">
              <a:solidFill>
                <a:schemeClr val="bg1"/>
              </a:solidFill>
              <a:latin typeface="HGP創英角ｺﾞｼｯｸUB" pitchFamily="50" charset="-128"/>
              <a:ea typeface="HGP創英角ｺﾞｼｯｸUB" pitchFamily="50" charset="-128"/>
            </a:endParaRPr>
          </a:p>
        </p:txBody>
      </p:sp>
      <p:sp>
        <p:nvSpPr>
          <p:cNvPr id="4" name="テキスト ボックス 3"/>
          <p:cNvSpPr txBox="1"/>
          <p:nvPr/>
        </p:nvSpPr>
        <p:spPr>
          <a:xfrm>
            <a:off x="3305590" y="5523200"/>
            <a:ext cx="4722794" cy="70788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sz="2000" dirty="0" smtClean="0"/>
              <a:t>正規品と比較して、似すぎていても似なさすぎていても不満を抱いている。</a:t>
            </a:r>
            <a:endParaRPr kumimoji="1" lang="ja-JP" altLang="en-US" sz="2000" dirty="0"/>
          </a:p>
        </p:txBody>
      </p:sp>
    </p:spTree>
    <p:extLst>
      <p:ext uri="{BB962C8B-B14F-4D97-AF65-F5344CB8AC3E}">
        <p14:creationId xmlns:p14="http://schemas.microsoft.com/office/powerpoint/2010/main" val="320282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Effect transition="in" filter="fade">
                                      <p:cBhvr>
                                        <p:cTn id="31" dur="500"/>
                                        <p:tgtEl>
                                          <p:spTgt spid="5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6" grpId="0"/>
      <p:bldP spid="49" grpId="0" animBg="1"/>
      <p:bldP spid="50" grpId="0"/>
      <p:bldP spid="51" grpId="0" animBg="1"/>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349988" y="1781527"/>
            <a:ext cx="8640960" cy="15034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2" name="タイトル 1"/>
          <p:cNvSpPr>
            <a:spLocks noGrp="1"/>
          </p:cNvSpPr>
          <p:nvPr>
            <p:ph type="title"/>
          </p:nvPr>
        </p:nvSpPr>
        <p:spPr>
          <a:xfrm>
            <a:off x="0" y="116632"/>
            <a:ext cx="9144000" cy="778098"/>
          </a:xfrm>
        </p:spPr>
        <p:txBody>
          <a:bodyPr>
            <a:normAutofit/>
          </a:bodyPr>
          <a:lstStyle/>
          <a:p>
            <a:r>
              <a:rPr lang="ja-JP" altLang="en-US" sz="2800" dirty="0" smtClean="0"/>
              <a:t>ブランド側は正規品との違いをどのように考えているのか</a:t>
            </a:r>
            <a:endParaRPr kumimoji="1" lang="ja-JP" altLang="en-US" sz="2800"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13</a:t>
            </a:fld>
            <a:endParaRPr lang="ja-JP" altLang="en-US" dirty="0"/>
          </a:p>
        </p:txBody>
      </p:sp>
      <p:sp>
        <p:nvSpPr>
          <p:cNvPr id="6" name="正方形/長方形 5"/>
          <p:cNvSpPr/>
          <p:nvPr/>
        </p:nvSpPr>
        <p:spPr>
          <a:xfrm>
            <a:off x="349988" y="2002437"/>
            <a:ext cx="9612560" cy="892552"/>
          </a:xfrm>
          <a:prstGeom prst="rect">
            <a:avLst/>
          </a:prstGeom>
        </p:spPr>
        <p:txBody>
          <a:bodyPr wrap="square">
            <a:spAutoFit/>
          </a:bodyPr>
          <a:lstStyle/>
          <a:p>
            <a:pPr lvl="0"/>
            <a:r>
              <a:rPr lang="ja-JP" altLang="en-US" sz="2600" dirty="0" smtClean="0">
                <a:solidFill>
                  <a:prstClr val="black"/>
                </a:solidFill>
              </a:rPr>
              <a:t>・どの</a:t>
            </a:r>
            <a:r>
              <a:rPr lang="ja-JP" altLang="en-US" sz="2600" dirty="0">
                <a:solidFill>
                  <a:prstClr val="black"/>
                </a:solidFill>
              </a:rPr>
              <a:t>ような点に着目して</a:t>
            </a:r>
            <a:r>
              <a:rPr lang="ja-JP" altLang="en-US" sz="2600" dirty="0"/>
              <a:t>正規品と付録の違い</a:t>
            </a:r>
            <a:r>
              <a:rPr lang="ja-JP" altLang="en-US" sz="2600" dirty="0">
                <a:solidFill>
                  <a:prstClr val="black"/>
                </a:solidFill>
              </a:rPr>
              <a:t>を出しているか</a:t>
            </a:r>
            <a:endParaRPr lang="en-US" altLang="ja-JP" sz="2600" dirty="0">
              <a:solidFill>
                <a:prstClr val="black"/>
              </a:solidFill>
            </a:endParaRPr>
          </a:p>
          <a:p>
            <a:pPr lvl="0"/>
            <a:r>
              <a:rPr lang="ja-JP" altLang="en-US" sz="2600" dirty="0" smtClean="0">
                <a:solidFill>
                  <a:prstClr val="black"/>
                </a:solidFill>
              </a:rPr>
              <a:t>・付録</a:t>
            </a:r>
            <a:r>
              <a:rPr lang="ja-JP" altLang="en-US" sz="2600" dirty="0">
                <a:solidFill>
                  <a:prstClr val="black"/>
                </a:solidFill>
              </a:rPr>
              <a:t>が既存客に好意的に思われるように工夫しているか</a:t>
            </a:r>
          </a:p>
        </p:txBody>
      </p:sp>
      <p:sp>
        <p:nvSpPr>
          <p:cNvPr id="3" name="正方形/長方形 2"/>
          <p:cNvSpPr/>
          <p:nvPr/>
        </p:nvSpPr>
        <p:spPr>
          <a:xfrm>
            <a:off x="251520" y="1196752"/>
            <a:ext cx="1826141" cy="584775"/>
          </a:xfrm>
          <a:prstGeom prst="rect">
            <a:avLst/>
          </a:prstGeom>
        </p:spPr>
        <p:txBody>
          <a:bodyPr wrap="none">
            <a:spAutoFit/>
          </a:bodyPr>
          <a:lstStyle/>
          <a:p>
            <a:pPr lvl="0"/>
            <a:r>
              <a:rPr lang="ja-JP" altLang="en-US" sz="3200" dirty="0">
                <a:solidFill>
                  <a:prstClr val="black"/>
                </a:solidFill>
              </a:rPr>
              <a:t>質問内容</a:t>
            </a:r>
            <a:endParaRPr lang="en-US" altLang="ja-JP" sz="3200" dirty="0">
              <a:solidFill>
                <a:prstClr val="black"/>
              </a:solidFill>
            </a:endParaRPr>
          </a:p>
        </p:txBody>
      </p:sp>
      <p:sp>
        <p:nvSpPr>
          <p:cNvPr id="8" name="正方形/長方形 7"/>
          <p:cNvSpPr/>
          <p:nvPr/>
        </p:nvSpPr>
        <p:spPr>
          <a:xfrm>
            <a:off x="349988" y="3573016"/>
            <a:ext cx="8136904" cy="1569660"/>
          </a:xfrm>
          <a:prstGeom prst="rect">
            <a:avLst/>
          </a:prstGeom>
        </p:spPr>
        <p:txBody>
          <a:bodyPr wrap="square">
            <a:spAutoFit/>
          </a:bodyPr>
          <a:lstStyle/>
          <a:p>
            <a:r>
              <a:rPr lang="ja-JP" altLang="en-US" sz="2400" dirty="0"/>
              <a:t>調査目的　　　</a:t>
            </a:r>
            <a:r>
              <a:rPr lang="ja-JP" altLang="en-US" sz="2400" dirty="0" smtClean="0"/>
              <a:t>ブランドの意識調査</a:t>
            </a:r>
            <a:endParaRPr lang="ja-JP" altLang="en-US" sz="2400" dirty="0"/>
          </a:p>
          <a:p>
            <a:r>
              <a:rPr lang="ja-JP" altLang="en-US" sz="2400" dirty="0"/>
              <a:t>調査対象　　　</a:t>
            </a:r>
            <a:r>
              <a:rPr lang="en-US" altLang="ja-JP" sz="2400" dirty="0" smtClean="0"/>
              <a:t>3</a:t>
            </a:r>
            <a:r>
              <a:rPr lang="ja-JP" altLang="en-US" sz="2400" dirty="0" smtClean="0"/>
              <a:t>年以内に付録を出したことのあるブランド３４社</a:t>
            </a:r>
            <a:endParaRPr lang="ja-JP" altLang="en-US" sz="2400" dirty="0"/>
          </a:p>
          <a:p>
            <a:r>
              <a:rPr lang="ja-JP" altLang="en-US" sz="2400" dirty="0"/>
              <a:t>調査方法　　　</a:t>
            </a:r>
            <a:r>
              <a:rPr lang="ja-JP" altLang="en-US" sz="2400" dirty="0" smtClean="0"/>
              <a:t>メールによる質問</a:t>
            </a:r>
            <a:endParaRPr lang="ja-JP" altLang="en-US" sz="2400" dirty="0"/>
          </a:p>
          <a:p>
            <a:r>
              <a:rPr lang="ja-JP" altLang="en-US" sz="2400" dirty="0"/>
              <a:t>調査期間　　　</a:t>
            </a:r>
            <a:r>
              <a:rPr lang="en-US" altLang="ja-JP" sz="2400" dirty="0"/>
              <a:t>2012</a:t>
            </a:r>
            <a:r>
              <a:rPr lang="ja-JP" altLang="en-US" sz="2400" dirty="0"/>
              <a:t>年</a:t>
            </a:r>
            <a:r>
              <a:rPr lang="en-US" altLang="ja-JP" sz="2400" dirty="0" smtClean="0"/>
              <a:t>11</a:t>
            </a:r>
            <a:r>
              <a:rPr lang="ja-JP" altLang="en-US" sz="2400" dirty="0" smtClean="0"/>
              <a:t>月</a:t>
            </a:r>
            <a:r>
              <a:rPr lang="en-US" altLang="ja-JP" sz="2400" dirty="0" smtClean="0"/>
              <a:t>19</a:t>
            </a:r>
            <a:r>
              <a:rPr lang="ja-JP" altLang="en-US" sz="2400" dirty="0" smtClean="0"/>
              <a:t>日～</a:t>
            </a:r>
            <a:r>
              <a:rPr lang="en-US" altLang="ja-JP" sz="2400" dirty="0" smtClean="0"/>
              <a:t>2012</a:t>
            </a:r>
            <a:r>
              <a:rPr lang="ja-JP" altLang="en-US" sz="2400" dirty="0" smtClean="0"/>
              <a:t>年</a:t>
            </a:r>
            <a:r>
              <a:rPr lang="en-US" altLang="ja-JP" sz="2400" dirty="0" smtClean="0"/>
              <a:t>11</a:t>
            </a:r>
            <a:r>
              <a:rPr lang="ja-JP" altLang="en-US" sz="2400" dirty="0" smtClean="0"/>
              <a:t>月</a:t>
            </a:r>
            <a:r>
              <a:rPr lang="en-US" altLang="ja-JP" sz="2400" dirty="0" smtClean="0"/>
              <a:t>22</a:t>
            </a:r>
            <a:r>
              <a:rPr lang="ja-JP" altLang="en-US" sz="2400" dirty="0" smtClean="0"/>
              <a:t>日</a:t>
            </a:r>
            <a:endParaRPr lang="en-US" altLang="ja-JP" sz="2400" dirty="0" smtClean="0"/>
          </a:p>
        </p:txBody>
      </p:sp>
    </p:spTree>
    <p:extLst>
      <p:ext uri="{BB962C8B-B14F-4D97-AF65-F5344CB8AC3E}">
        <p14:creationId xmlns:p14="http://schemas.microsoft.com/office/powerpoint/2010/main" val="29705773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1151620" y="1068706"/>
            <a:ext cx="6840760" cy="497117"/>
          </a:xfrm>
          <a:prstGeom prst="roundRect">
            <a:avLst/>
          </a:prstGeom>
          <a:solidFill>
            <a:srgbClr val="99CCFF"/>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5" name="タイトル 4"/>
          <p:cNvSpPr>
            <a:spLocks noGrp="1"/>
          </p:cNvSpPr>
          <p:nvPr>
            <p:ph type="title"/>
          </p:nvPr>
        </p:nvSpPr>
        <p:spPr/>
        <p:txBody>
          <a:bodyPr/>
          <a:lstStyle/>
          <a:p>
            <a:r>
              <a:rPr lang="ja-JP" altLang="en-US" dirty="0" smtClean="0"/>
              <a:t>対象ブランド</a:t>
            </a:r>
            <a:endParaRPr kumimoji="1" lang="ja-JP" altLang="en-US"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14</a:t>
            </a:fld>
            <a:endParaRPr lang="ja-JP" altLang="en-US" dirty="0"/>
          </a:p>
        </p:txBody>
      </p:sp>
      <p:sp>
        <p:nvSpPr>
          <p:cNvPr id="6" name="テキスト ボックス 5"/>
          <p:cNvSpPr txBox="1"/>
          <p:nvPr/>
        </p:nvSpPr>
        <p:spPr>
          <a:xfrm>
            <a:off x="1331640" y="1088769"/>
            <a:ext cx="6480720" cy="477054"/>
          </a:xfrm>
          <a:prstGeom prst="rect">
            <a:avLst/>
          </a:prstGeom>
          <a:noFill/>
        </p:spPr>
        <p:txBody>
          <a:bodyPr wrap="square" rtlCol="0">
            <a:spAutoFit/>
          </a:bodyPr>
          <a:lstStyle/>
          <a:p>
            <a:pPr algn="ctr"/>
            <a:r>
              <a:rPr lang="ja-JP" altLang="en-US" sz="2500" dirty="0">
                <a:solidFill>
                  <a:schemeClr val="bg1"/>
                </a:solidFill>
                <a:latin typeface="HGPｺﾞｼｯｸE" pitchFamily="50" charset="-128"/>
                <a:ea typeface="HGPｺﾞｼｯｸE" pitchFamily="50" charset="-128"/>
              </a:rPr>
              <a:t>　</a:t>
            </a:r>
            <a:r>
              <a:rPr lang="ja-JP" altLang="en-US" sz="2500" dirty="0" smtClean="0">
                <a:solidFill>
                  <a:schemeClr val="bg1"/>
                </a:solidFill>
                <a:latin typeface="HGPｺﾞｼｯｸE" pitchFamily="50" charset="-128"/>
                <a:ea typeface="HGPｺﾞｼｯｸE" pitchFamily="50" charset="-128"/>
              </a:rPr>
              <a:t>　</a:t>
            </a:r>
            <a:r>
              <a:rPr kumimoji="1" lang="en-US" altLang="ja-JP" sz="2400" dirty="0" smtClean="0">
                <a:solidFill>
                  <a:schemeClr val="bg1"/>
                </a:solidFill>
                <a:latin typeface="HGPｺﾞｼｯｸE" pitchFamily="50" charset="-128"/>
                <a:ea typeface="HGPｺﾞｼｯｸE" pitchFamily="50" charset="-128"/>
              </a:rPr>
              <a:t>3</a:t>
            </a:r>
            <a:r>
              <a:rPr kumimoji="1" lang="ja-JP" altLang="en-US" sz="2400" dirty="0" smtClean="0">
                <a:solidFill>
                  <a:schemeClr val="bg1"/>
                </a:solidFill>
                <a:latin typeface="HGPｺﾞｼｯｸE" pitchFamily="50" charset="-128"/>
                <a:ea typeface="HGPｺﾞｼｯｸE" pitchFamily="50" charset="-128"/>
              </a:rPr>
              <a:t>年以内に付録を出したことのある</a:t>
            </a:r>
            <a:r>
              <a:rPr kumimoji="1" lang="en-US" altLang="ja-JP" sz="2400" dirty="0" smtClean="0">
                <a:solidFill>
                  <a:schemeClr val="bg1"/>
                </a:solidFill>
                <a:latin typeface="HGPｺﾞｼｯｸE" pitchFamily="50" charset="-128"/>
                <a:ea typeface="HGPｺﾞｼｯｸE" pitchFamily="50" charset="-128"/>
              </a:rPr>
              <a:t>34</a:t>
            </a:r>
            <a:r>
              <a:rPr kumimoji="1" lang="ja-JP" altLang="en-US" sz="2400" dirty="0" smtClean="0">
                <a:solidFill>
                  <a:schemeClr val="bg1"/>
                </a:solidFill>
                <a:latin typeface="HGPｺﾞｼｯｸE" pitchFamily="50" charset="-128"/>
                <a:ea typeface="HGPｺﾞｼｯｸE" pitchFamily="50" charset="-128"/>
              </a:rPr>
              <a:t>ブランド</a:t>
            </a:r>
            <a:endParaRPr kumimoji="1" lang="en-US" altLang="ja-JP" sz="2400" dirty="0" smtClean="0">
              <a:solidFill>
                <a:schemeClr val="bg1"/>
              </a:solidFill>
              <a:latin typeface="HGPｺﾞｼｯｸE" pitchFamily="50" charset="-128"/>
              <a:ea typeface="HGPｺﾞｼｯｸE" pitchFamily="50" charset="-128"/>
            </a:endParaRPr>
          </a:p>
        </p:txBody>
      </p:sp>
      <p:pic>
        <p:nvPicPr>
          <p:cNvPr id="8" name="Picture 2" descr="http://blog.milkfed.jp/assets_c/2010/12/STENCIL-LOGO-thumb-440x310-6227.jpg"/>
          <p:cNvPicPr>
            <a:picLocks noChangeAspect="1" noChangeArrowheads="1"/>
          </p:cNvPicPr>
          <p:nvPr/>
        </p:nvPicPr>
        <p:blipFill rotWithShape="1">
          <a:blip r:embed="rId2">
            <a:extLst>
              <a:ext uri="{28A0092B-C50C-407E-A947-70E740481C1C}">
                <a14:useLocalDpi xmlns:a14="http://schemas.microsoft.com/office/drawing/2010/main" val="0"/>
              </a:ext>
            </a:extLst>
          </a:blip>
          <a:srcRect l="13405" t="39653" r="19799" b="45101"/>
          <a:stretch/>
        </p:blipFill>
        <p:spPr bwMode="auto">
          <a:xfrm>
            <a:off x="352148" y="4364044"/>
            <a:ext cx="1921067" cy="3089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www.cfd.or.jp/members/48_TSUMORI_CHISATO/img/logo.gif"/>
          <p:cNvPicPr>
            <a:picLocks noChangeAspect="1" noChangeArrowheads="1"/>
          </p:cNvPicPr>
          <p:nvPr/>
        </p:nvPicPr>
        <p:blipFill rotWithShape="1">
          <a:blip r:embed="rId3">
            <a:extLst>
              <a:ext uri="{28A0092B-C50C-407E-A947-70E740481C1C}">
                <a14:useLocalDpi xmlns:a14="http://schemas.microsoft.com/office/drawing/2010/main" val="0"/>
              </a:ext>
            </a:extLst>
          </a:blip>
          <a:srcRect l="47" t="34586" r="-47" b="34585"/>
          <a:stretch/>
        </p:blipFill>
        <p:spPr bwMode="auto">
          <a:xfrm>
            <a:off x="352148" y="5475847"/>
            <a:ext cx="1922143" cy="2014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http://unbar.jp/about/logo/small/x-girl.jpg"/>
          <p:cNvPicPr>
            <a:picLocks noChangeAspect="1" noChangeArrowheads="1"/>
          </p:cNvPicPr>
          <p:nvPr/>
        </p:nvPicPr>
        <p:blipFill rotWithShape="1">
          <a:blip r:embed="rId4">
            <a:extLst>
              <a:ext uri="{28A0092B-C50C-407E-A947-70E740481C1C}">
                <a14:useLocalDpi xmlns:a14="http://schemas.microsoft.com/office/drawing/2010/main" val="0"/>
              </a:ext>
            </a:extLst>
          </a:blip>
          <a:srcRect t="29199" b="28694"/>
          <a:stretch/>
        </p:blipFill>
        <p:spPr bwMode="auto">
          <a:xfrm>
            <a:off x="7525094" y="4052287"/>
            <a:ext cx="1243772" cy="52371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5425" y="3057371"/>
            <a:ext cx="1417049" cy="6596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クリックすると新しいウィンドウで開きます"/>
          <p:cNvPicPr>
            <a:picLocks noChangeAspect="1" noChangeArrowheads="1"/>
          </p:cNvPicPr>
          <p:nvPr/>
        </p:nvPicPr>
        <p:blipFill rotWithShape="1">
          <a:blip r:embed="rId6">
            <a:extLst>
              <a:ext uri="{28A0092B-C50C-407E-A947-70E740481C1C}">
                <a14:useLocalDpi xmlns:a14="http://schemas.microsoft.com/office/drawing/2010/main" val="0"/>
              </a:ext>
            </a:extLst>
          </a:blip>
          <a:srcRect l="23212" t="28512" r="2492" b="24902"/>
          <a:stretch/>
        </p:blipFill>
        <p:spPr bwMode="auto">
          <a:xfrm>
            <a:off x="2500358" y="3361928"/>
            <a:ext cx="1979208" cy="2818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クリックすると新しいウィンドウで開きます"/>
          <p:cNvPicPr>
            <a:picLocks noChangeAspect="1" noChangeArrowheads="1"/>
          </p:cNvPicPr>
          <p:nvPr/>
        </p:nvPicPr>
        <p:blipFill rotWithShape="1">
          <a:blip r:embed="rId7">
            <a:extLst>
              <a:ext uri="{28A0092B-C50C-407E-A947-70E740481C1C}">
                <a14:useLocalDpi xmlns:a14="http://schemas.microsoft.com/office/drawing/2010/main" val="0"/>
              </a:ext>
            </a:extLst>
          </a:blip>
          <a:srcRect l="4342" t="39808" r="4342" b="40323"/>
          <a:stretch/>
        </p:blipFill>
        <p:spPr bwMode="auto">
          <a:xfrm>
            <a:off x="2508598" y="1719273"/>
            <a:ext cx="1961831" cy="4457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クリックすると新しいウィンドウで開きます"/>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636" t="25218" b="24615"/>
          <a:stretch/>
        </p:blipFill>
        <p:spPr bwMode="auto">
          <a:xfrm>
            <a:off x="324241" y="1677611"/>
            <a:ext cx="1976881" cy="52657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クリックすると新しいウィンドウで開きます"/>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0" y="1704818"/>
            <a:ext cx="1443900" cy="110698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クリックすると新しいウィンドウで開きます"/>
          <p:cNvPicPr>
            <a:picLocks noChangeAspect="1" noChangeArrowheads="1"/>
          </p:cNvPicPr>
          <p:nvPr/>
        </p:nvPicPr>
        <p:blipFill rotWithShape="1">
          <a:blip r:embed="rId10">
            <a:extLst>
              <a:ext uri="{28A0092B-C50C-407E-A947-70E740481C1C}">
                <a14:useLocalDpi xmlns:a14="http://schemas.microsoft.com/office/drawing/2010/main" val="0"/>
              </a:ext>
            </a:extLst>
          </a:blip>
          <a:srcRect l="9088" t="37877" r="10351" b="38329"/>
          <a:stretch/>
        </p:blipFill>
        <p:spPr bwMode="auto">
          <a:xfrm>
            <a:off x="325885" y="4816923"/>
            <a:ext cx="1973594" cy="51004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2" descr="クリックすると新しいウィンドウで開きます"/>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37861" y="3026387"/>
            <a:ext cx="1169712" cy="76265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descr="http://www.kawabe.co.jp/scarf/img_logo/CLATHAS_logo.gif"/>
          <p:cNvPicPr>
            <a:picLocks noChangeAspect="1" noChangeArrowheads="1"/>
          </p:cNvPicPr>
          <p:nvPr/>
        </p:nvPicPr>
        <p:blipFill rotWithShape="1">
          <a:blip r:embed="rId12">
            <a:extLst>
              <a:ext uri="{28A0092B-C50C-407E-A947-70E740481C1C}">
                <a14:useLocalDpi xmlns:a14="http://schemas.microsoft.com/office/drawing/2010/main" val="0"/>
              </a:ext>
            </a:extLst>
          </a:blip>
          <a:srcRect l="6765" t="16439" r="1515" b="8858"/>
          <a:stretch/>
        </p:blipFill>
        <p:spPr bwMode="auto">
          <a:xfrm>
            <a:off x="327582" y="3884602"/>
            <a:ext cx="1970200" cy="27814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descr="http://www2.npcity.com/cms_images3/amu_n/shop_logo/2f_sazaby_01.gif"/>
          <p:cNvPicPr>
            <a:picLocks noChangeAspect="1" noChangeArrowheads="1"/>
          </p:cNvPicPr>
          <p:nvPr/>
        </p:nvPicPr>
        <p:blipFill rotWithShape="1">
          <a:blip r:embed="rId13">
            <a:extLst>
              <a:ext uri="{28A0092B-C50C-407E-A947-70E740481C1C}">
                <a14:useLocalDpi xmlns:a14="http://schemas.microsoft.com/office/drawing/2010/main" val="0"/>
              </a:ext>
            </a:extLst>
          </a:blip>
          <a:srcRect l="6528" t="34377" r="6897" b="34377"/>
          <a:stretch/>
        </p:blipFill>
        <p:spPr bwMode="auto">
          <a:xfrm>
            <a:off x="2537968" y="2358426"/>
            <a:ext cx="1903988" cy="32462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https://secure.future-s.com/~frontier/img/logoZuccaw.jpg"/>
          <p:cNvPicPr>
            <a:picLocks noChangeAspect="1" noChangeArrowheads="1"/>
          </p:cNvPicPr>
          <p:nvPr/>
        </p:nvPicPr>
        <p:blipFill rotWithShape="1">
          <a:blip r:embed="rId14">
            <a:extLst>
              <a:ext uri="{28A0092B-C50C-407E-A947-70E740481C1C}">
                <a14:useLocalDpi xmlns:a14="http://schemas.microsoft.com/office/drawing/2010/main" val="0"/>
              </a:ext>
            </a:extLst>
          </a:blip>
          <a:srcRect l="14763" t="35586" r="10115" b="39076"/>
          <a:stretch/>
        </p:blipFill>
        <p:spPr bwMode="auto">
          <a:xfrm>
            <a:off x="2578455" y="3802521"/>
            <a:ext cx="1822111" cy="44230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4" descr="http://shopblog.parco-shibuya.com/web/shop/images/logo/s744.gif"/>
          <p:cNvPicPr>
            <a:picLocks noChangeAspect="1" noChangeArrowheads="1"/>
          </p:cNvPicPr>
          <p:nvPr/>
        </p:nvPicPr>
        <p:blipFill rotWithShape="1">
          <a:blip r:embed="rId15">
            <a:extLst>
              <a:ext uri="{28A0092B-C50C-407E-A947-70E740481C1C}">
                <a14:useLocalDpi xmlns:a14="http://schemas.microsoft.com/office/drawing/2010/main" val="0"/>
              </a:ext>
            </a:extLst>
          </a:blip>
          <a:srcRect l="4544" t="19041" r="2465" b="26845"/>
          <a:stretch/>
        </p:blipFill>
        <p:spPr bwMode="auto">
          <a:xfrm>
            <a:off x="7459505" y="3107672"/>
            <a:ext cx="1374950" cy="6000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ord.yahoo.co.jp/o/image/SIG=126kp1acq/EXP=1355870691;_ylc=X3IDMgRmc3QDMARpZHgDMARvaWQDQU5kOUdjUTdYSXpQaVluc1JEVmRFYVF4RDRTdXNhRVJBNDZ5dTV5QkZZNFJ1ajE3dnBKak1MSjhmZnBIdUxrBHADNDRPZTQ0T3E0NE84NDRLdjQ0T3Y0NE96NDRPSQRwb3MDNwRzZWMDc2h3BHNsawNyaQ--/*-http%3A/logostock.jp/logostock/images/maryquant.png"/>
          <p:cNvPicPr>
            <a:picLocks noChangeAspect="1" noChangeArrowheads="1"/>
          </p:cNvPicPr>
          <p:nvPr/>
        </p:nvPicPr>
        <p:blipFill rotWithShape="1">
          <a:blip r:embed="rId16">
            <a:extLst>
              <a:ext uri="{28A0092B-C50C-407E-A947-70E740481C1C}">
                <a14:useLocalDpi xmlns:a14="http://schemas.microsoft.com/office/drawing/2010/main" val="0"/>
              </a:ext>
            </a:extLst>
          </a:blip>
          <a:srcRect l="12304" t="16106" r="11647" b="14904"/>
          <a:stretch/>
        </p:blipFill>
        <p:spPr bwMode="auto">
          <a:xfrm>
            <a:off x="7528510" y="1689671"/>
            <a:ext cx="1236940" cy="11221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クリックすると新しいウィンドウで開きます"/>
          <p:cNvPicPr>
            <a:picLocks noChangeAspect="1" noChangeArrowheads="1"/>
          </p:cNvPicPr>
          <p:nvPr/>
        </p:nvPicPr>
        <p:blipFill rotWithShape="1">
          <a:blip r:embed="rId17">
            <a:extLst>
              <a:ext uri="{28A0092B-C50C-407E-A947-70E740481C1C}">
                <a14:useLocalDpi xmlns:a14="http://schemas.microsoft.com/office/drawing/2010/main" val="0"/>
              </a:ext>
            </a:extLst>
          </a:blip>
          <a:srcRect t="38667" b="38318"/>
          <a:stretch/>
        </p:blipFill>
        <p:spPr bwMode="auto">
          <a:xfrm>
            <a:off x="257682" y="3340957"/>
            <a:ext cx="2109996" cy="3237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クリックすると新しいウィンドウで開きます"/>
          <p:cNvPicPr>
            <a:picLocks noChangeAspect="1" noChangeArrowheads="1"/>
          </p:cNvPicPr>
          <p:nvPr/>
        </p:nvPicPr>
        <p:blipFill rotWithShape="1">
          <a:blip r:embed="rId18">
            <a:extLst>
              <a:ext uri="{28A0092B-C50C-407E-A947-70E740481C1C}">
                <a14:useLocalDpi xmlns:a14="http://schemas.microsoft.com/office/drawing/2010/main" val="0"/>
              </a:ext>
            </a:extLst>
          </a:blip>
          <a:srcRect l="19626" t="4587" r="19626" b="611"/>
          <a:stretch/>
        </p:blipFill>
        <p:spPr bwMode="auto">
          <a:xfrm>
            <a:off x="6218072" y="1719273"/>
            <a:ext cx="1009291" cy="10500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クリックすると新しいウィンドウで開きます"/>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4001" t="25157" r="4543" b="22404"/>
          <a:stretch/>
        </p:blipFill>
        <p:spPr bwMode="auto">
          <a:xfrm>
            <a:off x="6114684" y="4077500"/>
            <a:ext cx="1216065" cy="47328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クリックすると新しいウィンドウで開きます"/>
          <p:cNvPicPr>
            <a:picLocks noChangeAspect="1" noChangeArrowheads="1"/>
          </p:cNvPicPr>
          <p:nvPr/>
        </p:nvPicPr>
        <p:blipFill rotWithShape="1">
          <a:blip r:embed="rId20">
            <a:extLst>
              <a:ext uri="{28A0092B-C50C-407E-A947-70E740481C1C}">
                <a14:useLocalDpi xmlns:a14="http://schemas.microsoft.com/office/drawing/2010/main" val="0"/>
              </a:ext>
            </a:extLst>
          </a:blip>
          <a:srcRect t="29416" b="32001"/>
          <a:stretch/>
        </p:blipFill>
        <p:spPr bwMode="auto">
          <a:xfrm>
            <a:off x="275058" y="2769339"/>
            <a:ext cx="2075249" cy="53379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クリックすると新しいウィンドウで開きます"/>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723177" y="4314145"/>
            <a:ext cx="1532666" cy="40871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クリックすると新しいウィンドウで開きます"/>
          <p:cNvPicPr>
            <a:picLocks noChangeAspect="1" noChangeArrowheads="1"/>
          </p:cNvPicPr>
          <p:nvPr/>
        </p:nvPicPr>
        <p:blipFill rotWithShape="1">
          <a:blip r:embed="rId22">
            <a:extLst>
              <a:ext uri="{28A0092B-C50C-407E-A947-70E740481C1C}">
                <a14:useLocalDpi xmlns:a14="http://schemas.microsoft.com/office/drawing/2010/main" val="0"/>
              </a:ext>
            </a:extLst>
          </a:blip>
          <a:srcRect l="11766" t="41286" r="13989" b="40057"/>
          <a:stretch/>
        </p:blipFill>
        <p:spPr bwMode="auto">
          <a:xfrm>
            <a:off x="2499457" y="2787452"/>
            <a:ext cx="1980109" cy="49756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クリックすると新しいウィンドウで開きます"/>
          <p:cNvPicPr>
            <a:picLocks noChangeAspect="1" noChangeArrowheads="1"/>
          </p:cNvPicPr>
          <p:nvPr/>
        </p:nvPicPr>
        <p:blipFill rotWithShape="1">
          <a:blip r:embed="rId23">
            <a:extLst>
              <a:ext uri="{28A0092B-C50C-407E-A947-70E740481C1C}">
                <a14:useLocalDpi xmlns:a14="http://schemas.microsoft.com/office/drawing/2010/main" val="0"/>
              </a:ext>
            </a:extLst>
          </a:blip>
          <a:srcRect l="9195" t="14993" r="9195" b="23532"/>
          <a:stretch/>
        </p:blipFill>
        <p:spPr bwMode="auto">
          <a:xfrm>
            <a:off x="4561980" y="4006479"/>
            <a:ext cx="1386681" cy="61533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クリックすると新しいウィンドウで開きます"/>
          <p:cNvPicPr>
            <a:picLocks noChangeAspect="1" noChangeArrowheads="1"/>
          </p:cNvPicPr>
          <p:nvPr/>
        </p:nvPicPr>
        <p:blipFill rotWithShape="1">
          <a:blip r:embed="rId24">
            <a:extLst>
              <a:ext uri="{28A0092B-C50C-407E-A947-70E740481C1C}">
                <a14:useLocalDpi xmlns:a14="http://schemas.microsoft.com/office/drawing/2010/main" val="0"/>
              </a:ext>
            </a:extLst>
          </a:blip>
          <a:srcRect l="15309" t="36264" r="15446" b="39660"/>
          <a:stretch/>
        </p:blipFill>
        <p:spPr bwMode="auto">
          <a:xfrm>
            <a:off x="2835476" y="4843659"/>
            <a:ext cx="1308068" cy="45481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クリックすると新しいウィンドウで開きます"/>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2515921" y="5487295"/>
            <a:ext cx="1948082" cy="178575"/>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クリックすると新しいウィンドウで開きます"/>
          <p:cNvPicPr>
            <a:picLocks noChangeAspect="1" noChangeArrowheads="1"/>
          </p:cNvPicPr>
          <p:nvPr/>
        </p:nvPicPr>
        <p:blipFill rotWithShape="1">
          <a:blip r:embed="rId26">
            <a:extLst>
              <a:ext uri="{28A0092B-C50C-407E-A947-70E740481C1C}">
                <a14:useLocalDpi xmlns:a14="http://schemas.microsoft.com/office/drawing/2010/main" val="0"/>
              </a:ext>
            </a:extLst>
          </a:blip>
          <a:srcRect l="562" t="31467" r="-562" b="31467"/>
          <a:stretch/>
        </p:blipFill>
        <p:spPr bwMode="auto">
          <a:xfrm>
            <a:off x="376713" y="2260547"/>
            <a:ext cx="1871935" cy="52038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クリックすると新しいウィンドウで開きます"/>
          <p:cNvPicPr>
            <a:picLocks noChangeAspect="1" noChangeArrowheads="1"/>
          </p:cNvPicPr>
          <p:nvPr/>
        </p:nvPicPr>
        <p:blipFill rotWithShape="1">
          <a:blip r:embed="rId27">
            <a:extLst>
              <a:ext uri="{28A0092B-C50C-407E-A947-70E740481C1C}">
                <a14:useLocalDpi xmlns:a14="http://schemas.microsoft.com/office/drawing/2010/main" val="0"/>
              </a:ext>
            </a:extLst>
          </a:blip>
          <a:srcRect t="32348" b="32348"/>
          <a:stretch/>
        </p:blipFill>
        <p:spPr bwMode="auto">
          <a:xfrm>
            <a:off x="6820900" y="5362517"/>
            <a:ext cx="1819040" cy="428130"/>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クリックすると新しいウィンドウで開きます"/>
          <p:cNvPicPr>
            <a:picLocks noChangeAspect="1" noChangeArrowheads="1"/>
          </p:cNvPicPr>
          <p:nvPr/>
        </p:nvPicPr>
        <p:blipFill rotWithShape="1">
          <a:blip r:embed="rId28">
            <a:extLst>
              <a:ext uri="{28A0092B-C50C-407E-A947-70E740481C1C}">
                <a14:useLocalDpi xmlns:a14="http://schemas.microsoft.com/office/drawing/2010/main" val="0"/>
              </a:ext>
            </a:extLst>
          </a:blip>
          <a:srcRect t="43931" b="45882"/>
          <a:stretch/>
        </p:blipFill>
        <p:spPr bwMode="auto">
          <a:xfrm>
            <a:off x="228449" y="5938582"/>
            <a:ext cx="2092625" cy="213167"/>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クリックすると新しいウィンドウで開きます"/>
          <p:cNvPicPr>
            <a:picLocks noChangeAspect="1" noChangeArrowheads="1"/>
          </p:cNvPicPr>
          <p:nvPr/>
        </p:nvPicPr>
        <p:blipFill rotWithShape="1">
          <a:blip r:embed="rId29">
            <a:extLst>
              <a:ext uri="{28A0092B-C50C-407E-A947-70E740481C1C}">
                <a14:useLocalDpi xmlns:a14="http://schemas.microsoft.com/office/drawing/2010/main" val="0"/>
              </a:ext>
            </a:extLst>
          </a:blip>
          <a:srcRect l="17437" t="37994" r="15896" b="31003"/>
          <a:stretch/>
        </p:blipFill>
        <p:spPr bwMode="auto">
          <a:xfrm>
            <a:off x="4946627" y="4800413"/>
            <a:ext cx="1556993" cy="543060"/>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クリックすると新しいウィンドウで開きます"/>
          <p:cNvPicPr>
            <a:picLocks noChangeAspect="1" noChangeArrowheads="1"/>
          </p:cNvPicPr>
          <p:nvPr/>
        </p:nvPicPr>
        <p:blipFill rotWithShape="1">
          <a:blip r:embed="rId30">
            <a:extLst>
              <a:ext uri="{28A0092B-C50C-407E-A947-70E740481C1C}">
                <a14:useLocalDpi xmlns:a14="http://schemas.microsoft.com/office/drawing/2010/main" val="0"/>
              </a:ext>
            </a:extLst>
          </a:blip>
          <a:srcRect t="34357" b="24770"/>
          <a:stretch/>
        </p:blipFill>
        <p:spPr bwMode="auto">
          <a:xfrm>
            <a:off x="6820900" y="5832020"/>
            <a:ext cx="2029035" cy="423477"/>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クリックすると新しいウィンドウで開きます"/>
          <p:cNvPicPr>
            <a:picLocks noChangeAspect="1" noChangeArrowheads="1"/>
          </p:cNvPicPr>
          <p:nvPr/>
        </p:nvPicPr>
        <p:blipFill rotWithShape="1">
          <a:blip r:embed="rId31">
            <a:extLst>
              <a:ext uri="{28A0092B-C50C-407E-A947-70E740481C1C}">
                <a14:useLocalDpi xmlns:a14="http://schemas.microsoft.com/office/drawing/2010/main" val="0"/>
              </a:ext>
            </a:extLst>
          </a:blip>
          <a:srcRect t="31323" b="34338"/>
          <a:stretch/>
        </p:blipFill>
        <p:spPr bwMode="auto">
          <a:xfrm>
            <a:off x="4852061" y="5378432"/>
            <a:ext cx="1746124" cy="399733"/>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http://ord.yahoo.co.jp/o/image/SIG=12mdfjll7/EXP=1355872795;_ylc=X3IDMgRmc3QDMARpZHgDMARvaWQDQU5kOUdjU1pwM1hfOWZxQWdaTDNac3JoUmEzcTI1RWdRQ2UzSU9nTjJIUGdVVi1FWTZ2dkNrNU1zNDliVDN3BHADNDRPZTQ0Tzg0NEt2NDRLNDQ0S240NEtrNDRLejQ0T1c0NEs1SU9PRHJlT0N0QS0tBHBvcwMxBHNlYwNzaHcEc2xrA3Jp/*-http%3A/takayaohta.com/wp-content/uploads/2012/08/fontlogo006-1.png"/>
          <p:cNvPicPr>
            <a:picLocks noChangeAspect="1" noChangeArrowheads="1"/>
          </p:cNvPicPr>
          <p:nvPr/>
        </p:nvPicPr>
        <p:blipFill rotWithShape="1">
          <a:blip r:embed="rId32" cstate="print">
            <a:extLst>
              <a:ext uri="{28A0092B-C50C-407E-A947-70E740481C1C}">
                <a14:useLocalDpi xmlns:a14="http://schemas.microsoft.com/office/drawing/2010/main" val="0"/>
              </a:ext>
            </a:extLst>
          </a:blip>
          <a:srcRect l="22163" t="40426" r="20958" b="42900"/>
          <a:stretch/>
        </p:blipFill>
        <p:spPr bwMode="auto">
          <a:xfrm>
            <a:off x="4721094" y="5922585"/>
            <a:ext cx="1999790" cy="244011"/>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クリックすると新しいウィンドウで開きます"/>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998917" y="4875299"/>
            <a:ext cx="1670654" cy="191429"/>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クリックすると新しいウィンドウで開きます"/>
          <p:cNvPicPr>
            <a:picLocks noChangeAspect="1" noChangeArrowheads="1"/>
          </p:cNvPicPr>
          <p:nvPr/>
        </p:nvPicPr>
        <p:blipFill rotWithShape="1">
          <a:blip r:embed="rId34">
            <a:extLst>
              <a:ext uri="{28A0092B-C50C-407E-A947-70E740481C1C}">
                <a14:useLocalDpi xmlns:a14="http://schemas.microsoft.com/office/drawing/2010/main" val="0"/>
              </a:ext>
            </a:extLst>
          </a:blip>
          <a:srcRect t="31126" b="34437"/>
          <a:stretch/>
        </p:blipFill>
        <p:spPr bwMode="auto">
          <a:xfrm>
            <a:off x="2560514" y="5832020"/>
            <a:ext cx="1856835" cy="426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924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企業</a:t>
            </a:r>
            <a:r>
              <a:rPr lang="ja-JP" altLang="en-US" dirty="0"/>
              <a:t>からの</a:t>
            </a:r>
            <a:r>
              <a:rPr kumimoji="1" lang="ja-JP" altLang="en-US" dirty="0" smtClean="0"/>
              <a:t>回答</a:t>
            </a:r>
            <a:endParaRPr kumimoji="1" lang="ja-JP" altLang="en-US"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15</a:t>
            </a:fld>
            <a:endParaRPr lang="ja-JP" altLang="en-US" dirty="0"/>
          </a:p>
        </p:txBody>
      </p:sp>
      <p:sp>
        <p:nvSpPr>
          <p:cNvPr id="7" name="角丸四角形 6"/>
          <p:cNvSpPr/>
          <p:nvPr/>
        </p:nvSpPr>
        <p:spPr>
          <a:xfrm>
            <a:off x="179512" y="1215919"/>
            <a:ext cx="8663697" cy="3221193"/>
          </a:xfrm>
          <a:prstGeom prst="roundRect">
            <a:avLst/>
          </a:prstGeom>
          <a:ln w="57150">
            <a:solidFill>
              <a:srgbClr val="99CCFF"/>
            </a:solidFill>
          </a:ln>
        </p:spPr>
        <p:style>
          <a:lnRef idx="2">
            <a:schemeClr val="accent1"/>
          </a:lnRef>
          <a:fillRef idx="1">
            <a:schemeClr val="lt1"/>
          </a:fillRef>
          <a:effectRef idx="0">
            <a:schemeClr val="accent1"/>
          </a:effectRef>
          <a:fontRef idx="minor">
            <a:schemeClr val="dk1"/>
          </a:fontRef>
        </p:style>
        <p:txBody>
          <a:bodyPr wrap="square">
            <a:spAutoFit/>
          </a:bodyPr>
          <a:lstStyle/>
          <a:p>
            <a:endParaRPr lang="ja-JP" altLang="en-US" dirty="0"/>
          </a:p>
        </p:txBody>
      </p:sp>
      <p:sp>
        <p:nvSpPr>
          <p:cNvPr id="3" name="正方形/長方形 2"/>
          <p:cNvSpPr/>
          <p:nvPr/>
        </p:nvSpPr>
        <p:spPr>
          <a:xfrm>
            <a:off x="323528" y="1340768"/>
            <a:ext cx="8424936" cy="2800767"/>
          </a:xfrm>
          <a:prstGeom prst="rect">
            <a:avLst/>
          </a:prstGeom>
        </p:spPr>
        <p:txBody>
          <a:bodyPr wrap="square">
            <a:spAutoFit/>
          </a:bodyPr>
          <a:lstStyle/>
          <a:p>
            <a:r>
              <a:rPr lang="ja-JP" altLang="en-US" sz="2000" dirty="0">
                <a:solidFill>
                  <a:prstClr val="black"/>
                </a:solidFill>
              </a:rPr>
              <a:t>・</a:t>
            </a:r>
            <a:r>
              <a:rPr lang="ja-JP" altLang="en-US" dirty="0">
                <a:solidFill>
                  <a:prstClr val="black"/>
                </a:solidFill>
              </a:rPr>
              <a:t>正規品同様、</a:t>
            </a:r>
            <a:r>
              <a:rPr lang="ja-JP" altLang="en-US" sz="2000" b="1" dirty="0">
                <a:solidFill>
                  <a:srgbClr val="FF0000"/>
                </a:solidFill>
              </a:rPr>
              <a:t>ブランドらしさが有り・新しさがあり</a:t>
            </a:r>
            <a:r>
              <a:rPr lang="ja-JP" altLang="en-US" dirty="0">
                <a:solidFill>
                  <a:prstClr val="black"/>
                </a:solidFill>
              </a:rPr>
              <a:t>・対象顧客のライフスタイルや消費生活の変化を捉えたものを、</a:t>
            </a:r>
            <a:r>
              <a:rPr lang="ja-JP" altLang="en-US" sz="2000" b="1" dirty="0">
                <a:solidFill>
                  <a:srgbClr val="FF0000"/>
                </a:solidFill>
              </a:rPr>
              <a:t>一般の店頭や</a:t>
            </a:r>
            <a:r>
              <a:rPr lang="en-US" altLang="ja-JP" sz="2000" b="1" dirty="0">
                <a:solidFill>
                  <a:srgbClr val="FF0000"/>
                </a:solidFill>
              </a:rPr>
              <a:t>Web</a:t>
            </a:r>
            <a:r>
              <a:rPr lang="ja-JP" altLang="en-US" sz="2000" b="1" dirty="0">
                <a:solidFill>
                  <a:srgbClr val="FF0000"/>
                </a:solidFill>
              </a:rPr>
              <a:t>で販売していない品種で作成して</a:t>
            </a:r>
            <a:r>
              <a:rPr lang="ja-JP" altLang="en-US" sz="2000" b="1" dirty="0" smtClean="0">
                <a:solidFill>
                  <a:srgbClr val="FF0000"/>
                </a:solidFill>
              </a:rPr>
              <a:t>いる。</a:t>
            </a:r>
            <a:r>
              <a:rPr lang="ja-JP" altLang="en-US" sz="1400" b="1" dirty="0" smtClean="0"/>
              <a:t>アナスイ</a:t>
            </a:r>
            <a:endParaRPr lang="en-US" altLang="ja-JP" sz="1400" b="1" dirty="0"/>
          </a:p>
          <a:p>
            <a:pPr lvl="0"/>
            <a:endParaRPr lang="en-US" altLang="ja-JP" sz="2000" b="1" dirty="0">
              <a:solidFill>
                <a:srgbClr val="FF0000"/>
              </a:solidFill>
            </a:endParaRPr>
          </a:p>
          <a:p>
            <a:pPr lvl="0"/>
            <a:r>
              <a:rPr lang="ja-JP" altLang="en-US" dirty="0" smtClean="0">
                <a:solidFill>
                  <a:prstClr val="black"/>
                </a:solidFill>
              </a:rPr>
              <a:t>・</a:t>
            </a:r>
            <a:r>
              <a:rPr lang="ja-JP" altLang="en-US" dirty="0">
                <a:solidFill>
                  <a:prstClr val="black"/>
                </a:solidFill>
              </a:rPr>
              <a:t>正規品で販売しているものと</a:t>
            </a:r>
            <a:r>
              <a:rPr lang="ja-JP" altLang="en-US" sz="2000" b="1" dirty="0">
                <a:solidFill>
                  <a:srgbClr val="FF0000"/>
                </a:solidFill>
              </a:rPr>
              <a:t>同型同柄</a:t>
            </a:r>
            <a:r>
              <a:rPr lang="ja-JP" altLang="en-US" sz="2000" b="1" dirty="0" smtClean="0">
                <a:solidFill>
                  <a:srgbClr val="FF0000"/>
                </a:solidFill>
              </a:rPr>
              <a:t>など同じものを一切</a:t>
            </a:r>
            <a:r>
              <a:rPr lang="ja-JP" altLang="en-US" sz="2000" b="1" dirty="0">
                <a:solidFill>
                  <a:srgbClr val="FF0000"/>
                </a:solidFill>
              </a:rPr>
              <a:t>付録制作していない</a:t>
            </a:r>
            <a:endParaRPr lang="ja-JP" altLang="en-US" sz="2000" dirty="0">
              <a:solidFill>
                <a:srgbClr val="FF0000"/>
              </a:solidFill>
            </a:endParaRPr>
          </a:p>
          <a:p>
            <a:r>
              <a:rPr lang="ja-JP" altLang="en-US" sz="2000" dirty="0">
                <a:solidFill>
                  <a:prstClr val="black"/>
                </a:solidFill>
              </a:rPr>
              <a:t>・</a:t>
            </a:r>
            <a:r>
              <a:rPr lang="ja-JP" altLang="en-US" dirty="0">
                <a:solidFill>
                  <a:prstClr val="black"/>
                </a:solidFill>
              </a:rPr>
              <a:t>バッグを通常販売しているのに対し、</a:t>
            </a:r>
            <a:r>
              <a:rPr lang="ja-JP" altLang="en-US" sz="2000" b="1" dirty="0">
                <a:solidFill>
                  <a:srgbClr val="FF0000"/>
                </a:solidFill>
              </a:rPr>
              <a:t>バッグインバッグを同系色で付録で出した</a:t>
            </a:r>
            <a:r>
              <a:rPr lang="ja-JP" altLang="en-US" dirty="0">
                <a:solidFill>
                  <a:prstClr val="black"/>
                </a:solidFill>
              </a:rPr>
              <a:t>ことがあるが、大変好評を得た</a:t>
            </a:r>
            <a:r>
              <a:rPr lang="ja-JP" altLang="en-US" dirty="0" smtClean="0">
                <a:solidFill>
                  <a:prstClr val="black"/>
                </a:solidFill>
              </a:rPr>
              <a:t>。</a:t>
            </a:r>
            <a:r>
              <a:rPr lang="ja-JP" altLang="en-US" sz="1400" b="1" dirty="0"/>
              <a:t>レベッカ・テイラー</a:t>
            </a:r>
            <a:endParaRPr lang="en-US" altLang="ja-JP" sz="1400" b="1" dirty="0"/>
          </a:p>
          <a:p>
            <a:pPr lvl="0"/>
            <a:endParaRPr lang="en-US" altLang="ja-JP" dirty="0">
              <a:solidFill>
                <a:prstClr val="black"/>
              </a:solidFill>
            </a:endParaRPr>
          </a:p>
          <a:p>
            <a:pPr lvl="0"/>
            <a:r>
              <a:rPr lang="ja-JP" altLang="en-US" sz="2000" dirty="0">
                <a:solidFill>
                  <a:prstClr val="black"/>
                </a:solidFill>
              </a:rPr>
              <a:t>・</a:t>
            </a:r>
            <a:r>
              <a:rPr lang="ja-JP" altLang="en-US" dirty="0">
                <a:solidFill>
                  <a:prstClr val="black"/>
                </a:solidFill>
              </a:rPr>
              <a:t>正規品では</a:t>
            </a:r>
            <a:r>
              <a:rPr lang="ja-JP" altLang="en-US" sz="2000" b="1" dirty="0">
                <a:solidFill>
                  <a:srgbClr val="FF0000"/>
                </a:solidFill>
              </a:rPr>
              <a:t>発売していない柄</a:t>
            </a:r>
            <a:r>
              <a:rPr lang="ja-JP" altLang="en-US" dirty="0">
                <a:solidFill>
                  <a:prstClr val="black"/>
                </a:solidFill>
              </a:rPr>
              <a:t>で展開したりした</a:t>
            </a:r>
            <a:r>
              <a:rPr lang="ja-JP" altLang="en-US" dirty="0" smtClean="0">
                <a:solidFill>
                  <a:prstClr val="black"/>
                </a:solidFill>
              </a:rPr>
              <a:t>。</a:t>
            </a:r>
            <a:r>
              <a:rPr lang="en-US" altLang="ja-JP" dirty="0" smtClean="0">
                <a:solidFill>
                  <a:prstClr val="black"/>
                </a:solidFill>
              </a:rPr>
              <a:t>CECIL</a:t>
            </a:r>
            <a:r>
              <a:rPr lang="ja-JP" altLang="en-US" dirty="0">
                <a:solidFill>
                  <a:prstClr val="black"/>
                </a:solidFill>
              </a:rPr>
              <a:t> </a:t>
            </a:r>
            <a:r>
              <a:rPr lang="en-US" altLang="ja-JP" dirty="0" err="1" smtClean="0">
                <a:solidFill>
                  <a:prstClr val="black"/>
                </a:solidFill>
              </a:rPr>
              <a:t>McBEE</a:t>
            </a:r>
            <a:endParaRPr lang="en-US" altLang="ja-JP" dirty="0" smtClean="0">
              <a:solidFill>
                <a:prstClr val="black"/>
              </a:solidFill>
            </a:endParaRPr>
          </a:p>
        </p:txBody>
      </p:sp>
      <p:sp>
        <p:nvSpPr>
          <p:cNvPr id="5" name="テキスト ボックス 4"/>
          <p:cNvSpPr txBox="1"/>
          <p:nvPr/>
        </p:nvSpPr>
        <p:spPr>
          <a:xfrm>
            <a:off x="665607" y="4972124"/>
            <a:ext cx="7632848" cy="830997"/>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2400" dirty="0" smtClean="0"/>
              <a:t>ブランドらしさを維持しつつも正規品との違いは</a:t>
            </a:r>
            <a:endParaRPr kumimoji="1" lang="en-US" altLang="ja-JP" sz="2400" dirty="0" smtClean="0"/>
          </a:p>
          <a:p>
            <a:pPr algn="ctr"/>
            <a:r>
              <a:rPr kumimoji="1" lang="ja-JP" altLang="en-US" sz="2400" dirty="0" smtClean="0"/>
              <a:t>各社とも意識しているようだ</a:t>
            </a:r>
            <a:endParaRPr kumimoji="1" lang="ja-JP" altLang="en-US" sz="2400" dirty="0"/>
          </a:p>
        </p:txBody>
      </p:sp>
    </p:spTree>
    <p:extLst>
      <p:ext uri="{BB962C8B-B14F-4D97-AF65-F5344CB8AC3E}">
        <p14:creationId xmlns:p14="http://schemas.microsoft.com/office/powerpoint/2010/main" val="25584107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円形吹き出し 7"/>
          <p:cNvSpPr/>
          <p:nvPr/>
        </p:nvSpPr>
        <p:spPr>
          <a:xfrm>
            <a:off x="2015716" y="3731840"/>
            <a:ext cx="5112568" cy="1728192"/>
          </a:xfrm>
          <a:prstGeom prst="wedgeEllipseCallout">
            <a:avLst>
              <a:gd name="adj1" fmla="val 50059"/>
              <a:gd name="adj2" fmla="val -34432"/>
            </a:avLst>
          </a:prstGeom>
          <a:ln w="76200">
            <a:solidFill>
              <a:srgbClr val="99CCFF"/>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dirty="0" smtClean="0">
                <a:solidFill>
                  <a:schemeClr val="tx1"/>
                </a:solidFill>
              </a:rPr>
              <a:t>すなわちブランドの既存顧客が付録を許せない理由には、似すぎることと、似なさ過ぎることの二つがありそうだ。</a:t>
            </a:r>
            <a:endParaRPr kumimoji="1" lang="ja-JP" altLang="en-US" sz="2000" dirty="0">
              <a:solidFill>
                <a:schemeClr val="tx1"/>
              </a:solidFill>
            </a:endParaRPr>
          </a:p>
        </p:txBody>
      </p:sp>
      <p:sp>
        <p:nvSpPr>
          <p:cNvPr id="3" name="円形吹き出し 2"/>
          <p:cNvSpPr/>
          <p:nvPr/>
        </p:nvSpPr>
        <p:spPr>
          <a:xfrm>
            <a:off x="1871700" y="1490954"/>
            <a:ext cx="5400600" cy="2003884"/>
          </a:xfrm>
          <a:prstGeom prst="wedgeEllipseCallout">
            <a:avLst>
              <a:gd name="adj1" fmla="val -51840"/>
              <a:gd name="adj2" fmla="val 27662"/>
            </a:avLst>
          </a:prstGeom>
          <a:ln w="76200">
            <a:solidFill>
              <a:srgbClr val="FF99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16</a:t>
            </a:fld>
            <a:endParaRPr lang="ja-JP" altLang="en-US" dirty="0"/>
          </a:p>
        </p:txBody>
      </p:sp>
      <p:sp>
        <p:nvSpPr>
          <p:cNvPr id="10" name="タイトル 1"/>
          <p:cNvSpPr>
            <a:spLocks noGrp="1"/>
          </p:cNvSpPr>
          <p:nvPr>
            <p:ph type="title"/>
          </p:nvPr>
        </p:nvSpPr>
        <p:spPr>
          <a:xfrm>
            <a:off x="251520" y="116632"/>
            <a:ext cx="8640960" cy="778098"/>
          </a:xfrm>
        </p:spPr>
        <p:txBody>
          <a:bodyPr/>
          <a:lstStyle/>
          <a:p>
            <a:r>
              <a:rPr kumimoji="1" lang="ja-JP" altLang="en-US" dirty="0" smtClean="0"/>
              <a:t>ここまでのまとめ</a:t>
            </a:r>
            <a:endParaRPr kumimoji="1" lang="ja-JP" altLang="en-US" dirty="0"/>
          </a:p>
        </p:txBody>
      </p:sp>
      <p:pic>
        <p:nvPicPr>
          <p:cNvPr id="4098" name="Picture 2" descr="クリックすると新しいウィンドウで開きます"/>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867" b="97333" l="27600" r="70400">
                        <a14:foregroundMark x1="50200" y1="14400" x2="50200" y2="14400"/>
                        <a14:foregroundMark x1="59000" y1="20800" x2="59000" y2="20800"/>
                        <a14:foregroundMark x1="65200" y1="20800" x2="65200" y2="20800"/>
                        <a14:backgroundMark x1="35800" y1="53867" x2="35800" y2="53867"/>
                        <a14:backgroundMark x1="44400" y1="53600" x2="44400" y2="53600"/>
                        <a14:backgroundMark x1="46600" y1="53067" x2="46600" y2="53067"/>
                        <a14:backgroundMark x1="58200" y1="53067" x2="58200" y2="53067"/>
                        <a14:backgroundMark x1="58200" y1="71733" x2="58200" y2="71733"/>
                        <a14:backgroundMark x1="62200" y1="71733" x2="62200" y2="71733"/>
                      </a14:backgroundRemoval>
                    </a14:imgEffect>
                  </a14:imgLayer>
                </a14:imgProps>
              </a:ext>
              <a:ext uri="{28A0092B-C50C-407E-A947-70E740481C1C}">
                <a14:useLocalDpi xmlns:a14="http://schemas.microsoft.com/office/drawing/2010/main" val="0"/>
              </a:ext>
            </a:extLst>
          </a:blip>
          <a:srcRect l="27325" r="28409"/>
          <a:stretch/>
        </p:blipFill>
        <p:spPr bwMode="auto">
          <a:xfrm>
            <a:off x="7432286" y="3012231"/>
            <a:ext cx="1637050" cy="277361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ord.yahoo.co.jp/o/image/SIG=13n5emcsp/EXP=1355875934;_ylc=X3IDMgRmc3QDMARpZHgDMARvaWQDQU5kOUdjUW1ZdDk0a1pqZGQ2MGt5TUMwc0Q2dmNqUEtIcDU0TTFGdUFpNk1MOXN0WDVPVU5hdjdpSnBJM1EEcAM0NE9CNDRPajQ0Tzg0NE9xNDRPODQ0T1c0NE9wNDRLbTQ0T3oEcG9zAzMyNARzZWMDc2h3BHNsawNyaQ--/*-http%3A/stat001.ameba.jp/user_images/20090422/17/chica77no/80/e2/j/t02200393_0504090010169643959.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87727" y1="59033" x2="87727" y2="59033"/>
                        <a14:foregroundMark x1="73636" y1="54453" x2="73636" y2="54453"/>
                        <a14:foregroundMark x1="74545" y1="48346" x2="74545" y2="48346"/>
                        <a14:foregroundMark x1="65909" y1="46819" x2="65909" y2="46819"/>
                        <a14:foregroundMark x1="85000" y1="50382" x2="85000" y2="50382"/>
                        <a14:foregroundMark x1="88636" y1="48346" x2="88636" y2="48346"/>
                        <a14:foregroundMark x1="79545" y1="94656" x2="79545" y2="94656"/>
                        <a14:foregroundMark x1="70909" y1="95165" x2="70909" y2="95165"/>
                        <a14:foregroundMark x1="55455" y1="95165" x2="55455" y2="95165"/>
                        <a14:foregroundMark x1="47273" y1="91094" x2="47273" y2="91094"/>
                        <a14:foregroundMark x1="48182" y1="88295" x2="48182" y2="88295"/>
                        <a14:foregroundMark x1="68182" y1="87023" x2="68182" y2="87023"/>
                        <a14:foregroundMark x1="69545" y1="89059" x2="69545" y2="89059"/>
                      </a14:backgroundRemoval>
                    </a14:imgEffect>
                  </a14:imgLayer>
                </a14:imgProps>
              </a:ext>
              <a:ext uri="{28A0092B-C50C-407E-A947-70E740481C1C}">
                <a14:useLocalDpi xmlns:a14="http://schemas.microsoft.com/office/drawing/2010/main" val="0"/>
              </a:ext>
            </a:extLst>
          </a:blip>
          <a:srcRect/>
          <a:stretch>
            <a:fillRect/>
          </a:stretch>
        </p:blipFill>
        <p:spPr bwMode="auto">
          <a:xfrm>
            <a:off x="105798" y="2492896"/>
            <a:ext cx="1731198" cy="3092549"/>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2004323" y="2086035"/>
            <a:ext cx="5112568" cy="1200329"/>
          </a:xfrm>
          <a:prstGeom prst="rect">
            <a:avLst/>
          </a:prstGeom>
          <a:noFill/>
        </p:spPr>
        <p:txBody>
          <a:bodyPr wrap="square" rtlCol="0">
            <a:spAutoFit/>
          </a:bodyPr>
          <a:lstStyle/>
          <a:p>
            <a:pPr algn="ctr"/>
            <a:r>
              <a:rPr kumimoji="1" lang="ja-JP" altLang="en-US" sz="2400" dirty="0" smtClean="0"/>
              <a:t>ブランドの既存顧客は付録が正規品と似すぎても、似なさすぎても許せないのではないか。</a:t>
            </a:r>
            <a:endParaRPr kumimoji="1" lang="ja-JP" altLang="en-US" sz="2400" dirty="0"/>
          </a:p>
        </p:txBody>
      </p:sp>
    </p:spTree>
    <p:extLst>
      <p:ext uri="{BB962C8B-B14F-4D97-AF65-F5344CB8AC3E}">
        <p14:creationId xmlns:p14="http://schemas.microsoft.com/office/powerpoint/2010/main" val="32416058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608475" y="2050172"/>
            <a:ext cx="6952545" cy="756739"/>
          </a:xfrm>
          <a:prstGeom prst="roundRect">
            <a:avLst/>
          </a:prstGeom>
          <a:noFill/>
          <a:ln w="38100">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4" name="タイトル 3"/>
          <p:cNvSpPr>
            <a:spLocks noGrp="1"/>
          </p:cNvSpPr>
          <p:nvPr>
            <p:ph type="title"/>
          </p:nvPr>
        </p:nvSpPr>
        <p:spPr/>
        <p:txBody>
          <a:bodyPr/>
          <a:lstStyle/>
          <a:p>
            <a:r>
              <a:rPr lang="ja-JP" altLang="en-US" dirty="0"/>
              <a:t>研究の</a:t>
            </a:r>
            <a:r>
              <a:rPr lang="ja-JP" altLang="en-US" dirty="0" smtClean="0"/>
              <a:t>流れ</a:t>
            </a:r>
            <a:endParaRPr kumimoji="1" lang="ja-JP" altLang="en-US" dirty="0"/>
          </a:p>
        </p:txBody>
      </p:sp>
      <p:sp>
        <p:nvSpPr>
          <p:cNvPr id="2" name="スライド番号プレースホルダー 1"/>
          <p:cNvSpPr>
            <a:spLocks noGrp="1"/>
          </p:cNvSpPr>
          <p:nvPr>
            <p:ph type="sldNum" sz="quarter" idx="12"/>
          </p:nvPr>
        </p:nvSpPr>
        <p:spPr/>
        <p:txBody>
          <a:bodyPr/>
          <a:lstStyle/>
          <a:p>
            <a:fld id="{A8635098-06A4-4D78-8ADD-EAB592233580}" type="slidenum">
              <a:rPr kumimoji="1" lang="ja-JP" altLang="en-US" smtClean="0"/>
              <a:t>17</a:t>
            </a:fld>
            <a:endParaRPr kumimoji="1" lang="ja-JP" altLang="en-US" dirty="0"/>
          </a:p>
        </p:txBody>
      </p:sp>
      <p:sp>
        <p:nvSpPr>
          <p:cNvPr id="6" name="正方形/長方形 5"/>
          <p:cNvSpPr/>
          <p:nvPr/>
        </p:nvSpPr>
        <p:spPr>
          <a:xfrm>
            <a:off x="1619672" y="1404065"/>
            <a:ext cx="2379177" cy="584775"/>
          </a:xfrm>
          <a:prstGeom prst="rect">
            <a:avLst/>
          </a:prstGeom>
        </p:spPr>
        <p:txBody>
          <a:bodyPr wrap="none">
            <a:spAutoFit/>
          </a:bodyPr>
          <a:lstStyle/>
          <a:p>
            <a:r>
              <a:rPr lang="ja-JP" altLang="en-US" sz="3200" dirty="0" smtClean="0"/>
              <a:t>１．問題意識</a:t>
            </a:r>
            <a:endParaRPr lang="en-US" altLang="ja-JP" sz="3200" dirty="0" smtClean="0"/>
          </a:p>
        </p:txBody>
      </p:sp>
      <p:sp>
        <p:nvSpPr>
          <p:cNvPr id="7" name="正方形/長方形 6"/>
          <p:cNvSpPr/>
          <p:nvPr/>
        </p:nvSpPr>
        <p:spPr>
          <a:xfrm>
            <a:off x="1608476" y="2136936"/>
            <a:ext cx="6952544" cy="646331"/>
          </a:xfrm>
          <a:prstGeom prst="rect">
            <a:avLst/>
          </a:prstGeom>
        </p:spPr>
        <p:txBody>
          <a:bodyPr wrap="none">
            <a:spAutoFit/>
          </a:bodyPr>
          <a:lstStyle/>
          <a:p>
            <a:r>
              <a:rPr lang="ja-JP" altLang="en-US" sz="3600" b="1" dirty="0"/>
              <a:t>２</a:t>
            </a:r>
            <a:r>
              <a:rPr lang="ja-JP" altLang="en-US" sz="3600" b="1" dirty="0" smtClean="0"/>
              <a:t>．先行研究のレビューと研究</a:t>
            </a:r>
            <a:r>
              <a:rPr lang="ja-JP" altLang="en-US" sz="3600" b="1" dirty="0"/>
              <a:t>目的</a:t>
            </a:r>
          </a:p>
        </p:txBody>
      </p:sp>
      <p:sp>
        <p:nvSpPr>
          <p:cNvPr id="8" name="正方形/長方形 7"/>
          <p:cNvSpPr/>
          <p:nvPr/>
        </p:nvSpPr>
        <p:spPr>
          <a:xfrm>
            <a:off x="1608476" y="2832043"/>
            <a:ext cx="2789546" cy="584775"/>
          </a:xfrm>
          <a:prstGeom prst="rect">
            <a:avLst/>
          </a:prstGeom>
        </p:spPr>
        <p:txBody>
          <a:bodyPr wrap="none">
            <a:spAutoFit/>
          </a:bodyPr>
          <a:lstStyle/>
          <a:p>
            <a:r>
              <a:rPr lang="ja-JP" altLang="en-US" sz="3200" dirty="0"/>
              <a:t>３</a:t>
            </a:r>
            <a:r>
              <a:rPr lang="ja-JP" altLang="en-US" sz="3200" dirty="0" smtClean="0"/>
              <a:t>．</a:t>
            </a:r>
            <a:r>
              <a:rPr lang="ja-JP" altLang="en-US" sz="3200" dirty="0"/>
              <a:t>仮説</a:t>
            </a:r>
            <a:r>
              <a:rPr lang="ja-JP" altLang="en-US" sz="3200" dirty="0" smtClean="0"/>
              <a:t>の導出</a:t>
            </a:r>
            <a:endParaRPr lang="en-US" altLang="ja-JP" sz="3200" dirty="0"/>
          </a:p>
        </p:txBody>
      </p:sp>
      <p:sp>
        <p:nvSpPr>
          <p:cNvPr id="9" name="正方形/長方形 8"/>
          <p:cNvSpPr/>
          <p:nvPr/>
        </p:nvSpPr>
        <p:spPr>
          <a:xfrm>
            <a:off x="1608476" y="3552122"/>
            <a:ext cx="2789546" cy="584775"/>
          </a:xfrm>
          <a:prstGeom prst="rect">
            <a:avLst/>
          </a:prstGeom>
        </p:spPr>
        <p:txBody>
          <a:bodyPr wrap="none">
            <a:spAutoFit/>
          </a:bodyPr>
          <a:lstStyle/>
          <a:p>
            <a:r>
              <a:rPr lang="ja-JP" altLang="en-US" sz="3200" dirty="0"/>
              <a:t>４</a:t>
            </a:r>
            <a:r>
              <a:rPr lang="ja-JP" altLang="en-US" sz="3200" dirty="0" smtClean="0"/>
              <a:t>．仮説の検証</a:t>
            </a:r>
            <a:endParaRPr lang="en-US" altLang="ja-JP" sz="3200" dirty="0"/>
          </a:p>
        </p:txBody>
      </p:sp>
      <p:sp>
        <p:nvSpPr>
          <p:cNvPr id="10" name="正方形/長方形 9"/>
          <p:cNvSpPr/>
          <p:nvPr/>
        </p:nvSpPr>
        <p:spPr>
          <a:xfrm>
            <a:off x="1608476" y="4263492"/>
            <a:ext cx="3855543" cy="584775"/>
          </a:xfrm>
          <a:prstGeom prst="rect">
            <a:avLst/>
          </a:prstGeom>
        </p:spPr>
        <p:txBody>
          <a:bodyPr wrap="none">
            <a:spAutoFit/>
          </a:bodyPr>
          <a:lstStyle/>
          <a:p>
            <a:r>
              <a:rPr lang="ja-JP" altLang="en-US" sz="3200" dirty="0"/>
              <a:t>５</a:t>
            </a:r>
            <a:r>
              <a:rPr lang="ja-JP" altLang="en-US" sz="3200" dirty="0" smtClean="0"/>
              <a:t>．</a:t>
            </a:r>
            <a:r>
              <a:rPr lang="ja-JP" altLang="en-US" sz="3200" dirty="0"/>
              <a:t>インプリケーション</a:t>
            </a:r>
            <a:endParaRPr lang="en-US" altLang="ja-JP" sz="3200" dirty="0"/>
          </a:p>
        </p:txBody>
      </p:sp>
      <p:pic>
        <p:nvPicPr>
          <p:cNvPr id="3076" name="Picture 4" descr="クリックすると新しいウィンドウで開きます"/>
          <p:cNvPicPr>
            <a:picLocks noChangeAspect="1" noChangeArrowheads="1"/>
          </p:cNvPicPr>
          <p:nvPr/>
        </p:nvPicPr>
        <p:blipFill rotWithShape="1">
          <a:blip r:embed="rId2">
            <a:extLst>
              <a:ext uri="{28A0092B-C50C-407E-A947-70E740481C1C}">
                <a14:useLocalDpi xmlns:a14="http://schemas.microsoft.com/office/drawing/2010/main" val="0"/>
              </a:ext>
            </a:extLst>
          </a:blip>
          <a:srcRect l="19633" r="23300"/>
          <a:stretch/>
        </p:blipFill>
        <p:spPr bwMode="auto">
          <a:xfrm>
            <a:off x="6601584" y="3866146"/>
            <a:ext cx="1836440" cy="241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123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18</a:t>
            </a:fld>
            <a:endParaRPr lang="ja-JP" altLang="en-US" dirty="0"/>
          </a:p>
        </p:txBody>
      </p:sp>
      <p:sp>
        <p:nvSpPr>
          <p:cNvPr id="6" name="正方形/長方形 5"/>
          <p:cNvSpPr/>
          <p:nvPr/>
        </p:nvSpPr>
        <p:spPr>
          <a:xfrm>
            <a:off x="292246" y="1244659"/>
            <a:ext cx="8496944" cy="1464261"/>
          </a:xfrm>
          <a:prstGeom prst="rect">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2" name="正方形/長方形 1"/>
          <p:cNvSpPr/>
          <p:nvPr/>
        </p:nvSpPr>
        <p:spPr>
          <a:xfrm>
            <a:off x="280954" y="1462457"/>
            <a:ext cx="8496944" cy="1200329"/>
          </a:xfrm>
          <a:prstGeom prst="rect">
            <a:avLst/>
          </a:prstGeom>
        </p:spPr>
        <p:txBody>
          <a:bodyPr wrap="square">
            <a:spAutoFit/>
          </a:bodyPr>
          <a:lstStyle/>
          <a:p>
            <a:pPr algn="ctr"/>
            <a:r>
              <a:rPr lang="ja-JP" altLang="en-US" sz="2800" b="1" dirty="0" smtClean="0"/>
              <a:t>雑誌</a:t>
            </a:r>
            <a:r>
              <a:rPr lang="en-US" altLang="ja-JP" sz="2800" b="1" dirty="0"/>
              <a:t>×</a:t>
            </a:r>
            <a:r>
              <a:rPr lang="ja-JP" altLang="en-US" sz="2800" b="1" dirty="0"/>
              <a:t>ブランドのコラボレーション付録が</a:t>
            </a:r>
            <a:endParaRPr lang="en-US" altLang="ja-JP" sz="2800" b="1" dirty="0"/>
          </a:p>
          <a:p>
            <a:pPr algn="ctr"/>
            <a:r>
              <a:rPr lang="ja-JP" altLang="en-US" sz="2800" b="1" dirty="0"/>
              <a:t>ブランドエクイティに及ぼす影響</a:t>
            </a:r>
            <a:endParaRPr lang="en-US" altLang="ja-JP" sz="2800" dirty="0"/>
          </a:p>
          <a:p>
            <a:pPr algn="r"/>
            <a:r>
              <a:rPr lang="ja-JP" altLang="en-US" sz="1600" dirty="0" smtClean="0"/>
              <a:t>吉岡すみれ</a:t>
            </a:r>
            <a:r>
              <a:rPr lang="en-US" altLang="ja-JP" sz="1600" dirty="0" smtClean="0"/>
              <a:t>(2010)</a:t>
            </a:r>
            <a:r>
              <a:rPr lang="ja-JP" altLang="en-US" sz="1600" dirty="0" smtClean="0"/>
              <a:t> 日経</a:t>
            </a:r>
            <a:r>
              <a:rPr lang="ja-JP" altLang="en-US" sz="1600" dirty="0"/>
              <a:t>広告研究所報</a:t>
            </a:r>
            <a:r>
              <a:rPr lang="en-US" altLang="ja-JP" sz="1600" dirty="0"/>
              <a:t>252</a:t>
            </a:r>
            <a:r>
              <a:rPr lang="ja-JP" altLang="en-US" sz="1600" dirty="0"/>
              <a:t>号</a:t>
            </a:r>
            <a:endParaRPr lang="en-US" altLang="ja-JP" sz="1600" dirty="0"/>
          </a:p>
        </p:txBody>
      </p:sp>
      <p:sp>
        <p:nvSpPr>
          <p:cNvPr id="3" name="角丸四角形 2"/>
          <p:cNvSpPr/>
          <p:nvPr/>
        </p:nvSpPr>
        <p:spPr>
          <a:xfrm>
            <a:off x="273899" y="1026861"/>
            <a:ext cx="1615458" cy="435596"/>
          </a:xfrm>
          <a:prstGeom prst="roundRect">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latin typeface="HGP創英角ｺﾞｼｯｸUB" pitchFamily="50" charset="-128"/>
                <a:ea typeface="HGP創英角ｺﾞｼｯｸUB" pitchFamily="50" charset="-128"/>
              </a:rPr>
              <a:t>先行研究</a:t>
            </a:r>
            <a:endParaRPr kumimoji="1" lang="ja-JP" altLang="en-US" sz="2000" dirty="0">
              <a:latin typeface="HGP創英角ｺﾞｼｯｸUB" pitchFamily="50" charset="-128"/>
              <a:ea typeface="HGP創英角ｺﾞｼｯｸUB" pitchFamily="50" charset="-128"/>
            </a:endParaRPr>
          </a:p>
        </p:txBody>
      </p:sp>
      <p:sp>
        <p:nvSpPr>
          <p:cNvPr id="12" name="正方形/長方形 11"/>
          <p:cNvSpPr/>
          <p:nvPr/>
        </p:nvSpPr>
        <p:spPr>
          <a:xfrm>
            <a:off x="1238014" y="3187083"/>
            <a:ext cx="7571775" cy="707886"/>
          </a:xfrm>
          <a:prstGeom prst="rect">
            <a:avLst/>
          </a:prstGeom>
        </p:spPr>
        <p:txBody>
          <a:bodyPr wrap="square">
            <a:spAutoFit/>
          </a:bodyPr>
          <a:lstStyle/>
          <a:p>
            <a:r>
              <a:rPr lang="ja-JP" altLang="en-US" sz="2000" b="1" dirty="0" smtClean="0">
                <a:latin typeface="+mj-ea"/>
                <a:ea typeface="+mj-ea"/>
              </a:rPr>
              <a:t>付録がファッションブランドの既存顧客にとってのブランドエクイティを低下させうることを検証。</a:t>
            </a:r>
            <a:endParaRPr lang="en-US" altLang="ja-JP" sz="2000" b="1" dirty="0" smtClean="0">
              <a:latin typeface="+mj-ea"/>
              <a:ea typeface="+mj-ea"/>
            </a:endParaRPr>
          </a:p>
        </p:txBody>
      </p:sp>
      <p:sp>
        <p:nvSpPr>
          <p:cNvPr id="5" name="テキスト ボックス 4"/>
          <p:cNvSpPr txBox="1"/>
          <p:nvPr/>
        </p:nvSpPr>
        <p:spPr>
          <a:xfrm>
            <a:off x="1238014" y="4205697"/>
            <a:ext cx="6852736" cy="1815882"/>
          </a:xfrm>
          <a:prstGeom prst="rect">
            <a:avLst/>
          </a:prstGeom>
          <a:noFill/>
        </p:spPr>
        <p:txBody>
          <a:bodyPr wrap="square" rtlCol="0">
            <a:spAutoFit/>
          </a:bodyPr>
          <a:lstStyle/>
          <a:p>
            <a:r>
              <a:rPr lang="ja-JP" altLang="en-US" sz="2800" dirty="0" smtClean="0"/>
              <a:t>ブランドエクイティが低下する理由については不明確で、付録が似すぎることが問題なのか似なさ過ぎることが問題なのか識別できていない</a:t>
            </a:r>
            <a:endParaRPr kumimoji="1" lang="ja-JP" altLang="en-US" sz="2800" dirty="0"/>
          </a:p>
        </p:txBody>
      </p:sp>
      <p:grpSp>
        <p:nvGrpSpPr>
          <p:cNvPr id="8" name="グループ化 7"/>
          <p:cNvGrpSpPr/>
          <p:nvPr/>
        </p:nvGrpSpPr>
        <p:grpSpPr>
          <a:xfrm>
            <a:off x="231630" y="3072974"/>
            <a:ext cx="945769" cy="936104"/>
            <a:chOff x="292246" y="2844906"/>
            <a:chExt cx="789382" cy="800117"/>
          </a:xfrm>
        </p:grpSpPr>
        <p:sp>
          <p:nvSpPr>
            <p:cNvPr id="9" name="円/楕円 8"/>
            <p:cNvSpPr/>
            <p:nvPr/>
          </p:nvSpPr>
          <p:spPr>
            <a:xfrm>
              <a:off x="292246" y="2844906"/>
              <a:ext cx="789382" cy="8001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HGPｺﾞｼｯｸE" pitchFamily="50" charset="-128"/>
                <a:ea typeface="HGPｺﾞｼｯｸE" pitchFamily="50" charset="-128"/>
              </a:endParaRPr>
            </a:p>
          </p:txBody>
        </p:sp>
        <p:sp>
          <p:nvSpPr>
            <p:cNvPr id="7" name="テキスト ボックス 6"/>
            <p:cNvSpPr txBox="1"/>
            <p:nvPr/>
          </p:nvSpPr>
          <p:spPr>
            <a:xfrm>
              <a:off x="343891" y="3060298"/>
              <a:ext cx="686092" cy="341986"/>
            </a:xfrm>
            <a:prstGeom prst="rect">
              <a:avLst/>
            </a:prstGeom>
            <a:noFill/>
          </p:spPr>
          <p:txBody>
            <a:bodyPr wrap="square" rtlCol="0">
              <a:spAutoFit/>
            </a:bodyPr>
            <a:lstStyle/>
            <a:p>
              <a:pPr algn="ctr"/>
              <a:r>
                <a:rPr lang="ja-JP" altLang="en-US" sz="2000" dirty="0">
                  <a:solidFill>
                    <a:schemeClr val="bg1"/>
                  </a:solidFill>
                  <a:latin typeface="HGP創英角ｺﾞｼｯｸUB" pitchFamily="50" charset="-128"/>
                  <a:ea typeface="HGP創英角ｺﾞｼｯｸUB" pitchFamily="50" charset="-128"/>
                </a:rPr>
                <a:t>内容</a:t>
              </a:r>
              <a:endParaRPr kumimoji="1" lang="ja-JP" altLang="en-US" sz="2000" dirty="0">
                <a:solidFill>
                  <a:schemeClr val="bg1"/>
                </a:solidFill>
                <a:latin typeface="HGP創英角ｺﾞｼｯｸUB" pitchFamily="50" charset="-128"/>
                <a:ea typeface="HGP創英角ｺﾞｼｯｸUB" pitchFamily="50" charset="-128"/>
              </a:endParaRPr>
            </a:p>
          </p:txBody>
        </p:sp>
      </p:grpSp>
      <p:sp>
        <p:nvSpPr>
          <p:cNvPr id="15" name="角丸四角形 14"/>
          <p:cNvSpPr/>
          <p:nvPr/>
        </p:nvSpPr>
        <p:spPr>
          <a:xfrm>
            <a:off x="379779" y="6021579"/>
            <a:ext cx="8512701" cy="64807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正方形/長方形 18"/>
          <p:cNvSpPr/>
          <p:nvPr/>
        </p:nvSpPr>
        <p:spPr>
          <a:xfrm>
            <a:off x="379779" y="6036673"/>
            <a:ext cx="8512701" cy="584775"/>
          </a:xfrm>
          <a:prstGeom prst="rect">
            <a:avLst/>
          </a:prstGeom>
        </p:spPr>
        <p:txBody>
          <a:bodyPr wrap="square">
            <a:spAutoFit/>
          </a:bodyPr>
          <a:lstStyle/>
          <a:p>
            <a:pPr algn="ctr"/>
            <a:r>
              <a:rPr lang="en-US" altLang="ja-JP" sz="1600" dirty="0" smtClean="0"/>
              <a:t>※</a:t>
            </a:r>
            <a:r>
              <a:rPr lang="ja-JP" altLang="en-US" sz="1600" dirty="0" smtClean="0"/>
              <a:t>ブランドエクイティ</a:t>
            </a:r>
            <a:r>
              <a:rPr lang="ja-JP" altLang="en-US" sz="1600" dirty="0"/>
              <a:t>とは、「ブランドロイヤルティ」「ブランド認知」「知覚品質」「ブランド</a:t>
            </a:r>
            <a:r>
              <a:rPr lang="ja-JP" altLang="en-US" sz="1600" dirty="0" smtClean="0"/>
              <a:t>連想」</a:t>
            </a:r>
            <a:endParaRPr lang="en-US" altLang="ja-JP" sz="1600" dirty="0"/>
          </a:p>
          <a:p>
            <a:pPr algn="ctr"/>
            <a:r>
              <a:rPr lang="ja-JP" altLang="en-US" sz="1600" dirty="0" smtClean="0"/>
              <a:t>「他の所有権のあるブランド資産」の五つの価値でブランドを評価した資産価値のことである</a:t>
            </a:r>
            <a:endParaRPr lang="ja-JP" altLang="en-US" sz="1600" dirty="0"/>
          </a:p>
        </p:txBody>
      </p:sp>
      <p:grpSp>
        <p:nvGrpSpPr>
          <p:cNvPr id="26" name="グループ化 25"/>
          <p:cNvGrpSpPr/>
          <p:nvPr/>
        </p:nvGrpSpPr>
        <p:grpSpPr>
          <a:xfrm>
            <a:off x="231629" y="4223700"/>
            <a:ext cx="945770" cy="936104"/>
            <a:chOff x="292245" y="2844906"/>
            <a:chExt cx="789383" cy="800117"/>
          </a:xfrm>
        </p:grpSpPr>
        <p:sp>
          <p:nvSpPr>
            <p:cNvPr id="27" name="円/楕円 26"/>
            <p:cNvSpPr/>
            <p:nvPr/>
          </p:nvSpPr>
          <p:spPr>
            <a:xfrm>
              <a:off x="292246" y="2844906"/>
              <a:ext cx="789382" cy="8001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HGPｺﾞｼｯｸE" pitchFamily="50" charset="-128"/>
                <a:ea typeface="HGPｺﾞｼｯｸE" pitchFamily="50" charset="-128"/>
              </a:endParaRPr>
            </a:p>
          </p:txBody>
        </p:sp>
        <p:sp>
          <p:nvSpPr>
            <p:cNvPr id="28" name="テキスト ボックス 27"/>
            <p:cNvSpPr txBox="1"/>
            <p:nvPr/>
          </p:nvSpPr>
          <p:spPr>
            <a:xfrm>
              <a:off x="292245" y="3060298"/>
              <a:ext cx="789382" cy="341986"/>
            </a:xfrm>
            <a:prstGeom prst="rect">
              <a:avLst/>
            </a:prstGeom>
            <a:noFill/>
          </p:spPr>
          <p:txBody>
            <a:bodyPr wrap="square" rtlCol="0">
              <a:spAutoFit/>
            </a:bodyPr>
            <a:lstStyle/>
            <a:p>
              <a:pPr algn="ctr"/>
              <a:r>
                <a:rPr lang="ja-JP" altLang="en-US" sz="2000" dirty="0">
                  <a:solidFill>
                    <a:schemeClr val="bg1"/>
                  </a:solidFill>
                  <a:latin typeface="HGP創英角ｺﾞｼｯｸUB" pitchFamily="50" charset="-128"/>
                  <a:ea typeface="HGP創英角ｺﾞｼｯｸUB" pitchFamily="50" charset="-128"/>
                </a:rPr>
                <a:t>不足点</a:t>
              </a:r>
              <a:endParaRPr kumimoji="1" lang="ja-JP" altLang="en-US" sz="2000" dirty="0">
                <a:solidFill>
                  <a:schemeClr val="bg1"/>
                </a:solidFill>
                <a:latin typeface="HGP創英角ｺﾞｼｯｸUB" pitchFamily="50" charset="-128"/>
                <a:ea typeface="HGP創英角ｺﾞｼｯｸUB" pitchFamily="50" charset="-128"/>
              </a:endParaRPr>
            </a:p>
          </p:txBody>
        </p:sp>
      </p:grpSp>
      <p:sp>
        <p:nvSpPr>
          <p:cNvPr id="10" name="テキスト ボックス 9"/>
          <p:cNvSpPr txBox="1"/>
          <p:nvPr/>
        </p:nvSpPr>
        <p:spPr>
          <a:xfrm>
            <a:off x="2043841" y="188640"/>
            <a:ext cx="5184576" cy="769441"/>
          </a:xfrm>
          <a:prstGeom prst="rect">
            <a:avLst/>
          </a:prstGeom>
          <a:noFill/>
        </p:spPr>
        <p:txBody>
          <a:bodyPr wrap="square" rtlCol="0">
            <a:spAutoFit/>
          </a:bodyPr>
          <a:lstStyle/>
          <a:p>
            <a:r>
              <a:rPr lang="ja-JP" altLang="en-US" sz="4400" dirty="0"/>
              <a:t>先行</a:t>
            </a:r>
            <a:r>
              <a:rPr kumimoji="1" lang="ja-JP" altLang="en-US" sz="4400" dirty="0" smtClean="0"/>
              <a:t>研究のレビュー</a:t>
            </a:r>
            <a:endParaRPr kumimoji="1" lang="ja-JP" altLang="en-US" sz="4400" dirty="0"/>
          </a:p>
        </p:txBody>
      </p:sp>
    </p:spTree>
    <p:extLst>
      <p:ext uri="{BB962C8B-B14F-4D97-AF65-F5344CB8AC3E}">
        <p14:creationId xmlns:p14="http://schemas.microsoft.com/office/powerpoint/2010/main" val="16947153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研究目的</a:t>
            </a:r>
            <a:endParaRPr kumimoji="1" lang="ja-JP" altLang="en-US" dirty="0"/>
          </a:p>
        </p:txBody>
      </p:sp>
      <p:sp>
        <p:nvSpPr>
          <p:cNvPr id="3" name="スライド番号プレースホルダー 2"/>
          <p:cNvSpPr>
            <a:spLocks noGrp="1"/>
          </p:cNvSpPr>
          <p:nvPr>
            <p:ph type="sldNum" sz="quarter" idx="12"/>
          </p:nvPr>
        </p:nvSpPr>
        <p:spPr/>
        <p:txBody>
          <a:bodyPr/>
          <a:lstStyle/>
          <a:p>
            <a:fld id="{A8635098-06A4-4D78-8ADD-EAB592233580}" type="slidenum">
              <a:rPr lang="ja-JP" altLang="en-US" smtClean="0"/>
              <a:pPr/>
              <a:t>19</a:t>
            </a:fld>
            <a:endParaRPr lang="ja-JP" altLang="en-US" dirty="0"/>
          </a:p>
        </p:txBody>
      </p:sp>
      <p:sp>
        <p:nvSpPr>
          <p:cNvPr id="4" name="正方形/長方形 3"/>
          <p:cNvSpPr/>
          <p:nvPr/>
        </p:nvSpPr>
        <p:spPr>
          <a:xfrm>
            <a:off x="827584" y="2228672"/>
            <a:ext cx="8496944" cy="1077218"/>
          </a:xfrm>
          <a:prstGeom prst="rect">
            <a:avLst/>
          </a:prstGeom>
        </p:spPr>
        <p:txBody>
          <a:bodyPr wrap="square">
            <a:spAutoFit/>
          </a:bodyPr>
          <a:lstStyle/>
          <a:p>
            <a:endParaRPr lang="en-US" altLang="ja-JP" sz="3200" dirty="0" smtClean="0"/>
          </a:p>
          <a:p>
            <a:endParaRPr lang="en-US" altLang="ja-JP" sz="3200" dirty="0" smtClean="0"/>
          </a:p>
        </p:txBody>
      </p:sp>
      <p:sp>
        <p:nvSpPr>
          <p:cNvPr id="6" name="角丸四角形 5"/>
          <p:cNvSpPr/>
          <p:nvPr/>
        </p:nvSpPr>
        <p:spPr>
          <a:xfrm>
            <a:off x="253649" y="1088740"/>
            <a:ext cx="8640960" cy="3276364"/>
          </a:xfrm>
          <a:prstGeom prst="roundRect">
            <a:avLst/>
          </a:prstGeom>
          <a:ln w="57150"/>
        </p:spPr>
        <p:style>
          <a:lnRef idx="2">
            <a:schemeClr val="accent5"/>
          </a:lnRef>
          <a:fillRef idx="1">
            <a:schemeClr val="lt1"/>
          </a:fillRef>
          <a:effectRef idx="0">
            <a:schemeClr val="accent5"/>
          </a:effectRef>
          <a:fontRef idx="minor">
            <a:schemeClr val="dk1"/>
          </a:fontRef>
        </p:style>
        <p:txBody>
          <a:bodyPr rtlCol="0" anchor="ctr"/>
          <a:lstStyle/>
          <a:p>
            <a:endParaRPr lang="ja-JP" altLang="en-US" sz="3600" dirty="0"/>
          </a:p>
        </p:txBody>
      </p:sp>
      <p:sp>
        <p:nvSpPr>
          <p:cNvPr id="5" name="正方形/長方形 4"/>
          <p:cNvSpPr/>
          <p:nvPr/>
        </p:nvSpPr>
        <p:spPr>
          <a:xfrm>
            <a:off x="253649" y="1556792"/>
            <a:ext cx="8640960" cy="2185214"/>
          </a:xfrm>
          <a:prstGeom prst="rect">
            <a:avLst/>
          </a:prstGeom>
        </p:spPr>
        <p:txBody>
          <a:bodyPr wrap="square">
            <a:spAutoFit/>
          </a:bodyPr>
          <a:lstStyle/>
          <a:p>
            <a:pPr algn="ctr"/>
            <a:r>
              <a:rPr lang="ja-JP" altLang="en-US" sz="3400" dirty="0" smtClean="0"/>
              <a:t>「</a:t>
            </a:r>
            <a:r>
              <a:rPr lang="ja-JP" altLang="ja-JP" sz="3400" dirty="0" smtClean="0"/>
              <a:t>正規品</a:t>
            </a:r>
            <a:r>
              <a:rPr lang="ja-JP" altLang="ja-JP" sz="3400" dirty="0"/>
              <a:t>と</a:t>
            </a:r>
            <a:r>
              <a:rPr lang="ja-JP" altLang="ja-JP" sz="3400" dirty="0" smtClean="0"/>
              <a:t>付録</a:t>
            </a:r>
            <a:r>
              <a:rPr lang="ja-JP" altLang="en-US" sz="3400" dirty="0" smtClean="0"/>
              <a:t>と</a:t>
            </a:r>
            <a:r>
              <a:rPr lang="ja-JP" altLang="ja-JP" sz="3400" dirty="0" smtClean="0"/>
              <a:t>の類似性</a:t>
            </a:r>
            <a:r>
              <a:rPr lang="ja-JP" altLang="en-US" sz="3400" dirty="0" smtClean="0"/>
              <a:t>」</a:t>
            </a:r>
            <a:endParaRPr lang="en-US" altLang="ja-JP" sz="3400" dirty="0" smtClean="0"/>
          </a:p>
          <a:p>
            <a:pPr algn="ctr"/>
            <a:r>
              <a:rPr lang="ja-JP" altLang="ja-JP" sz="3400" dirty="0" smtClean="0"/>
              <a:t>と</a:t>
            </a:r>
            <a:endParaRPr lang="en-US" altLang="ja-JP" sz="3400" dirty="0" smtClean="0"/>
          </a:p>
          <a:p>
            <a:pPr algn="ctr"/>
            <a:r>
              <a:rPr lang="ja-JP" altLang="en-US" sz="3400" dirty="0" smtClean="0"/>
              <a:t>「ブランドの既存</a:t>
            </a:r>
            <a:r>
              <a:rPr lang="ja-JP" altLang="ja-JP" sz="3400" dirty="0" smtClean="0"/>
              <a:t>顧客の</a:t>
            </a:r>
            <a:r>
              <a:rPr lang="ja-JP" altLang="en-US" sz="3400" dirty="0" smtClean="0"/>
              <a:t>付録に対する</a:t>
            </a:r>
            <a:r>
              <a:rPr lang="ja-JP" altLang="ja-JP" sz="3400" dirty="0" smtClean="0"/>
              <a:t>許容</a:t>
            </a:r>
            <a:r>
              <a:rPr lang="ja-JP" altLang="en-US" sz="3400" dirty="0" smtClean="0"/>
              <a:t>度」</a:t>
            </a:r>
            <a:endParaRPr lang="en-US" altLang="ja-JP" sz="3400" dirty="0" smtClean="0"/>
          </a:p>
          <a:p>
            <a:pPr algn="ctr"/>
            <a:r>
              <a:rPr lang="ja-JP" altLang="en-US" sz="3400" dirty="0" smtClean="0"/>
              <a:t>と</a:t>
            </a:r>
            <a:r>
              <a:rPr lang="ja-JP" altLang="ja-JP" sz="3400" dirty="0" smtClean="0"/>
              <a:t>の</a:t>
            </a:r>
            <a:r>
              <a:rPr lang="ja-JP" altLang="ja-JP" sz="3400" dirty="0"/>
              <a:t>関係性を明らかにする</a:t>
            </a:r>
            <a:endParaRPr lang="ja-JP" altLang="en-US" sz="3400" dirty="0"/>
          </a:p>
        </p:txBody>
      </p:sp>
      <p:sp>
        <p:nvSpPr>
          <p:cNvPr id="7" name="テキスト ボックス 6"/>
          <p:cNvSpPr txBox="1"/>
          <p:nvPr/>
        </p:nvSpPr>
        <p:spPr>
          <a:xfrm>
            <a:off x="376400" y="4653136"/>
            <a:ext cx="8352928" cy="1661993"/>
          </a:xfrm>
          <a:prstGeom prst="rect">
            <a:avLst/>
          </a:prstGeom>
          <a:solidFill>
            <a:schemeClr val="bg1"/>
          </a:solidFill>
          <a:ln w="38100"/>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2400" u="sng" dirty="0" smtClean="0">
                <a:solidFill>
                  <a:schemeClr val="tx1"/>
                </a:solidFill>
              </a:rPr>
              <a:t>「正規品と付録との類似性」（以下、類似性）とは</a:t>
            </a:r>
            <a:endParaRPr kumimoji="1" lang="en-US" altLang="ja-JP" sz="2400" u="sng" dirty="0" smtClean="0">
              <a:solidFill>
                <a:schemeClr val="tx1"/>
              </a:solidFill>
            </a:endParaRPr>
          </a:p>
          <a:p>
            <a:r>
              <a:rPr kumimoji="1" lang="ja-JP" altLang="en-US" b="1" dirty="0" smtClean="0"/>
              <a:t>正規品のブランドらしさ（柄や色、素材など）や、ブランドを象徴するものと付録との似ている</a:t>
            </a:r>
            <a:r>
              <a:rPr lang="ja-JP" altLang="en-US" b="1" dirty="0" smtClean="0"/>
              <a:t>度合</a:t>
            </a:r>
            <a:endParaRPr lang="en-US" altLang="ja-JP" b="1" dirty="0" smtClean="0"/>
          </a:p>
          <a:p>
            <a:r>
              <a:rPr kumimoji="1" lang="ja-JP" altLang="en-US" sz="2400" u="sng" dirty="0" smtClean="0">
                <a:solidFill>
                  <a:schemeClr val="tx1"/>
                </a:solidFill>
              </a:rPr>
              <a:t>「既存顧客の付録に対する許容度」（以下、許容度）とは</a:t>
            </a:r>
            <a:endParaRPr kumimoji="1" lang="en-US" altLang="ja-JP" sz="2400" u="sng" dirty="0" smtClean="0">
              <a:solidFill>
                <a:schemeClr val="tx1"/>
              </a:solidFill>
            </a:endParaRPr>
          </a:p>
          <a:p>
            <a:r>
              <a:rPr kumimoji="1" lang="ja-JP" altLang="en-US" b="1" dirty="0" smtClean="0"/>
              <a:t>既存顧客が付録に対して許せる度合</a:t>
            </a:r>
            <a:endParaRPr kumimoji="1" lang="ja-JP" altLang="en-US" b="1" dirty="0"/>
          </a:p>
        </p:txBody>
      </p:sp>
    </p:spTree>
    <p:extLst>
      <p:ext uri="{BB962C8B-B14F-4D97-AF65-F5344CB8AC3E}">
        <p14:creationId xmlns:p14="http://schemas.microsoft.com/office/powerpoint/2010/main" val="1419393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608476" y="1348860"/>
            <a:ext cx="4968552" cy="756739"/>
          </a:xfrm>
          <a:prstGeom prst="roundRect">
            <a:avLst/>
          </a:prstGeom>
          <a:noFill/>
          <a:ln w="38100">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4" name="タイトル 3"/>
          <p:cNvSpPr>
            <a:spLocks noGrp="1"/>
          </p:cNvSpPr>
          <p:nvPr>
            <p:ph type="title"/>
          </p:nvPr>
        </p:nvSpPr>
        <p:spPr/>
        <p:txBody>
          <a:bodyPr/>
          <a:lstStyle/>
          <a:p>
            <a:r>
              <a:rPr lang="ja-JP" altLang="en-US" dirty="0"/>
              <a:t>研究の</a:t>
            </a:r>
            <a:r>
              <a:rPr lang="ja-JP" altLang="en-US" dirty="0" smtClean="0"/>
              <a:t>流れ</a:t>
            </a:r>
            <a:endParaRPr kumimoji="1" lang="ja-JP" altLang="en-US" dirty="0"/>
          </a:p>
        </p:txBody>
      </p:sp>
      <p:sp>
        <p:nvSpPr>
          <p:cNvPr id="2" name="スライド番号プレースホルダー 1"/>
          <p:cNvSpPr>
            <a:spLocks noGrp="1"/>
          </p:cNvSpPr>
          <p:nvPr>
            <p:ph type="sldNum" sz="quarter" idx="12"/>
          </p:nvPr>
        </p:nvSpPr>
        <p:spPr/>
        <p:txBody>
          <a:bodyPr/>
          <a:lstStyle/>
          <a:p>
            <a:fld id="{A8635098-06A4-4D78-8ADD-EAB592233580}" type="slidenum">
              <a:rPr kumimoji="1" lang="ja-JP" altLang="en-US" smtClean="0"/>
              <a:t>2</a:t>
            </a:fld>
            <a:endParaRPr kumimoji="1" lang="ja-JP" altLang="en-US" dirty="0"/>
          </a:p>
        </p:txBody>
      </p:sp>
      <p:sp>
        <p:nvSpPr>
          <p:cNvPr id="6" name="正方形/長方形 5"/>
          <p:cNvSpPr/>
          <p:nvPr/>
        </p:nvSpPr>
        <p:spPr>
          <a:xfrm>
            <a:off x="1619672" y="1404065"/>
            <a:ext cx="2478564" cy="646331"/>
          </a:xfrm>
          <a:prstGeom prst="rect">
            <a:avLst/>
          </a:prstGeom>
        </p:spPr>
        <p:txBody>
          <a:bodyPr wrap="none">
            <a:spAutoFit/>
          </a:bodyPr>
          <a:lstStyle/>
          <a:p>
            <a:r>
              <a:rPr lang="ja-JP" altLang="en-US" sz="3600" b="1" dirty="0" smtClean="0"/>
              <a:t>１</a:t>
            </a:r>
            <a:r>
              <a:rPr lang="en-US" altLang="ja-JP" sz="3600" b="1" dirty="0" smtClean="0"/>
              <a:t>.</a:t>
            </a:r>
            <a:r>
              <a:rPr lang="ja-JP" altLang="en-US" sz="3600" b="1" dirty="0" smtClean="0"/>
              <a:t>問題意識</a:t>
            </a:r>
            <a:endParaRPr lang="en-US" altLang="ja-JP" sz="3600" b="1" dirty="0" smtClean="0"/>
          </a:p>
        </p:txBody>
      </p:sp>
      <p:sp>
        <p:nvSpPr>
          <p:cNvPr id="7" name="正方形/長方形 6"/>
          <p:cNvSpPr/>
          <p:nvPr/>
        </p:nvSpPr>
        <p:spPr>
          <a:xfrm>
            <a:off x="1608476" y="2136936"/>
            <a:ext cx="6176691" cy="584775"/>
          </a:xfrm>
          <a:prstGeom prst="rect">
            <a:avLst/>
          </a:prstGeom>
        </p:spPr>
        <p:txBody>
          <a:bodyPr wrap="none">
            <a:spAutoFit/>
          </a:bodyPr>
          <a:lstStyle/>
          <a:p>
            <a:r>
              <a:rPr lang="ja-JP" altLang="en-US" sz="3200" dirty="0"/>
              <a:t>２</a:t>
            </a:r>
            <a:r>
              <a:rPr lang="ja-JP" altLang="en-US" sz="3200" dirty="0" smtClean="0"/>
              <a:t>．先行研究のレビューと研究</a:t>
            </a:r>
            <a:r>
              <a:rPr lang="ja-JP" altLang="en-US" sz="3200" dirty="0"/>
              <a:t>目的</a:t>
            </a:r>
          </a:p>
        </p:txBody>
      </p:sp>
      <p:sp>
        <p:nvSpPr>
          <p:cNvPr id="8" name="正方形/長方形 7"/>
          <p:cNvSpPr/>
          <p:nvPr/>
        </p:nvSpPr>
        <p:spPr>
          <a:xfrm>
            <a:off x="1608476" y="2732143"/>
            <a:ext cx="2789546" cy="584775"/>
          </a:xfrm>
          <a:prstGeom prst="rect">
            <a:avLst/>
          </a:prstGeom>
        </p:spPr>
        <p:txBody>
          <a:bodyPr wrap="none">
            <a:spAutoFit/>
          </a:bodyPr>
          <a:lstStyle/>
          <a:p>
            <a:r>
              <a:rPr lang="ja-JP" altLang="en-US" sz="3200" dirty="0"/>
              <a:t>３</a:t>
            </a:r>
            <a:r>
              <a:rPr lang="ja-JP" altLang="en-US" sz="3200" dirty="0" smtClean="0"/>
              <a:t>．</a:t>
            </a:r>
            <a:r>
              <a:rPr lang="ja-JP" altLang="en-US" sz="3200" dirty="0"/>
              <a:t>仮説</a:t>
            </a:r>
            <a:r>
              <a:rPr lang="ja-JP" altLang="en-US" sz="3200" dirty="0" smtClean="0"/>
              <a:t>の導出</a:t>
            </a:r>
            <a:endParaRPr lang="en-US" altLang="ja-JP" sz="3200" dirty="0"/>
          </a:p>
        </p:txBody>
      </p:sp>
      <p:sp>
        <p:nvSpPr>
          <p:cNvPr id="9" name="正方形/長方形 8"/>
          <p:cNvSpPr/>
          <p:nvPr/>
        </p:nvSpPr>
        <p:spPr>
          <a:xfrm>
            <a:off x="1608476" y="3452222"/>
            <a:ext cx="2789546" cy="584775"/>
          </a:xfrm>
          <a:prstGeom prst="rect">
            <a:avLst/>
          </a:prstGeom>
        </p:spPr>
        <p:txBody>
          <a:bodyPr wrap="none">
            <a:spAutoFit/>
          </a:bodyPr>
          <a:lstStyle/>
          <a:p>
            <a:r>
              <a:rPr lang="ja-JP" altLang="en-US" sz="3200" dirty="0"/>
              <a:t>４</a:t>
            </a:r>
            <a:r>
              <a:rPr lang="ja-JP" altLang="en-US" sz="3200" dirty="0" smtClean="0"/>
              <a:t>．仮説の検証</a:t>
            </a:r>
            <a:endParaRPr lang="en-US" altLang="ja-JP" sz="3200" dirty="0"/>
          </a:p>
        </p:txBody>
      </p:sp>
      <p:sp>
        <p:nvSpPr>
          <p:cNvPr id="10" name="正方形/長方形 9"/>
          <p:cNvSpPr/>
          <p:nvPr/>
        </p:nvSpPr>
        <p:spPr>
          <a:xfrm>
            <a:off x="1608476" y="4163592"/>
            <a:ext cx="3855543" cy="584775"/>
          </a:xfrm>
          <a:prstGeom prst="rect">
            <a:avLst/>
          </a:prstGeom>
        </p:spPr>
        <p:txBody>
          <a:bodyPr wrap="none">
            <a:spAutoFit/>
          </a:bodyPr>
          <a:lstStyle/>
          <a:p>
            <a:r>
              <a:rPr lang="ja-JP" altLang="en-US" sz="3200" dirty="0"/>
              <a:t>５</a:t>
            </a:r>
            <a:r>
              <a:rPr lang="ja-JP" altLang="en-US" sz="3200" dirty="0" smtClean="0"/>
              <a:t>．</a:t>
            </a:r>
            <a:r>
              <a:rPr lang="ja-JP" altLang="en-US" sz="3200" dirty="0"/>
              <a:t>インプリケーション</a:t>
            </a:r>
            <a:endParaRPr lang="en-US" altLang="ja-JP" sz="3200" dirty="0"/>
          </a:p>
        </p:txBody>
      </p:sp>
      <p:pic>
        <p:nvPicPr>
          <p:cNvPr id="3076" name="Picture 4" descr="クリックすると新しいウィンドウで開きます"/>
          <p:cNvPicPr>
            <a:picLocks noChangeAspect="1" noChangeArrowheads="1"/>
          </p:cNvPicPr>
          <p:nvPr/>
        </p:nvPicPr>
        <p:blipFill rotWithShape="1">
          <a:blip r:embed="rId2">
            <a:extLst>
              <a:ext uri="{28A0092B-C50C-407E-A947-70E740481C1C}">
                <a14:useLocalDpi xmlns:a14="http://schemas.microsoft.com/office/drawing/2010/main" val="0"/>
              </a:ext>
            </a:extLst>
          </a:blip>
          <a:srcRect l="19633" r="23300"/>
          <a:stretch/>
        </p:blipFill>
        <p:spPr bwMode="auto">
          <a:xfrm>
            <a:off x="6601584" y="3866146"/>
            <a:ext cx="1836440" cy="241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125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514573" y="2766953"/>
            <a:ext cx="4968552" cy="756739"/>
          </a:xfrm>
          <a:prstGeom prst="roundRect">
            <a:avLst/>
          </a:prstGeom>
          <a:noFill/>
          <a:ln w="38100">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4" name="タイトル 3"/>
          <p:cNvSpPr>
            <a:spLocks noGrp="1"/>
          </p:cNvSpPr>
          <p:nvPr>
            <p:ph type="title"/>
          </p:nvPr>
        </p:nvSpPr>
        <p:spPr/>
        <p:txBody>
          <a:bodyPr/>
          <a:lstStyle/>
          <a:p>
            <a:r>
              <a:rPr lang="ja-JP" altLang="en-US" dirty="0"/>
              <a:t>研究の流れ</a:t>
            </a:r>
            <a:endParaRPr kumimoji="1" lang="ja-JP" altLang="en-US" dirty="0"/>
          </a:p>
        </p:txBody>
      </p:sp>
      <p:sp>
        <p:nvSpPr>
          <p:cNvPr id="2" name="スライド番号プレースホルダー 1"/>
          <p:cNvSpPr>
            <a:spLocks noGrp="1"/>
          </p:cNvSpPr>
          <p:nvPr>
            <p:ph type="sldNum" sz="quarter" idx="12"/>
          </p:nvPr>
        </p:nvSpPr>
        <p:spPr/>
        <p:txBody>
          <a:bodyPr/>
          <a:lstStyle/>
          <a:p>
            <a:fld id="{A8635098-06A4-4D78-8ADD-EAB592233580}" type="slidenum">
              <a:rPr kumimoji="1" lang="ja-JP" altLang="en-US" smtClean="0"/>
              <a:t>20</a:t>
            </a:fld>
            <a:endParaRPr kumimoji="1" lang="ja-JP" altLang="en-US" dirty="0"/>
          </a:p>
        </p:txBody>
      </p:sp>
      <p:sp>
        <p:nvSpPr>
          <p:cNvPr id="6" name="正方形/長方形 5"/>
          <p:cNvSpPr/>
          <p:nvPr/>
        </p:nvSpPr>
        <p:spPr>
          <a:xfrm>
            <a:off x="1619672" y="1436528"/>
            <a:ext cx="2520280" cy="584775"/>
          </a:xfrm>
          <a:prstGeom prst="rect">
            <a:avLst/>
          </a:prstGeom>
        </p:spPr>
        <p:txBody>
          <a:bodyPr wrap="square">
            <a:spAutoFit/>
          </a:bodyPr>
          <a:lstStyle/>
          <a:p>
            <a:r>
              <a:rPr lang="ja-JP" altLang="en-US" sz="3200" dirty="0" smtClean="0"/>
              <a:t>１．問題意識</a:t>
            </a:r>
            <a:endParaRPr lang="en-US" altLang="ja-JP" sz="3200" dirty="0" smtClean="0"/>
          </a:p>
        </p:txBody>
      </p:sp>
      <p:sp>
        <p:nvSpPr>
          <p:cNvPr id="7" name="正方形/長方形 6"/>
          <p:cNvSpPr/>
          <p:nvPr/>
        </p:nvSpPr>
        <p:spPr>
          <a:xfrm>
            <a:off x="1619672" y="2136936"/>
            <a:ext cx="2520280" cy="584775"/>
          </a:xfrm>
          <a:prstGeom prst="rect">
            <a:avLst/>
          </a:prstGeom>
        </p:spPr>
        <p:txBody>
          <a:bodyPr wrap="square">
            <a:spAutoFit/>
          </a:bodyPr>
          <a:lstStyle/>
          <a:p>
            <a:r>
              <a:rPr lang="ja-JP" altLang="en-US" sz="3200" dirty="0"/>
              <a:t>２</a:t>
            </a:r>
            <a:r>
              <a:rPr lang="ja-JP" altLang="en-US" sz="3200" dirty="0" smtClean="0"/>
              <a:t>．</a:t>
            </a:r>
            <a:r>
              <a:rPr lang="ja-JP" altLang="en-US" sz="3200" dirty="0"/>
              <a:t>研究目的</a:t>
            </a:r>
          </a:p>
        </p:txBody>
      </p:sp>
      <p:sp>
        <p:nvSpPr>
          <p:cNvPr id="8" name="正方形/長方形 7"/>
          <p:cNvSpPr/>
          <p:nvPr/>
        </p:nvSpPr>
        <p:spPr>
          <a:xfrm>
            <a:off x="1619672" y="2852936"/>
            <a:ext cx="3114955" cy="646331"/>
          </a:xfrm>
          <a:prstGeom prst="rect">
            <a:avLst/>
          </a:prstGeom>
        </p:spPr>
        <p:txBody>
          <a:bodyPr wrap="none">
            <a:spAutoFit/>
          </a:bodyPr>
          <a:lstStyle/>
          <a:p>
            <a:r>
              <a:rPr lang="ja-JP" altLang="en-US" sz="3600" b="1" dirty="0"/>
              <a:t>３</a:t>
            </a:r>
            <a:r>
              <a:rPr lang="ja-JP" altLang="en-US" sz="3600" b="1" dirty="0" smtClean="0"/>
              <a:t>．</a:t>
            </a:r>
            <a:r>
              <a:rPr lang="ja-JP" altLang="en-US" sz="3600" b="1" dirty="0"/>
              <a:t>仮説</a:t>
            </a:r>
            <a:r>
              <a:rPr lang="ja-JP" altLang="en-US" sz="3600" b="1" dirty="0" smtClean="0"/>
              <a:t>の導出</a:t>
            </a:r>
            <a:endParaRPr lang="en-US" altLang="ja-JP" sz="3600" b="1" dirty="0"/>
          </a:p>
        </p:txBody>
      </p:sp>
      <p:sp>
        <p:nvSpPr>
          <p:cNvPr id="9" name="正方形/長方形 8"/>
          <p:cNvSpPr/>
          <p:nvPr/>
        </p:nvSpPr>
        <p:spPr>
          <a:xfrm>
            <a:off x="1619672" y="3573015"/>
            <a:ext cx="2789546" cy="584775"/>
          </a:xfrm>
          <a:prstGeom prst="rect">
            <a:avLst/>
          </a:prstGeom>
        </p:spPr>
        <p:txBody>
          <a:bodyPr wrap="none">
            <a:spAutoFit/>
          </a:bodyPr>
          <a:lstStyle/>
          <a:p>
            <a:r>
              <a:rPr lang="ja-JP" altLang="en-US" sz="3200" dirty="0"/>
              <a:t>４</a:t>
            </a:r>
            <a:r>
              <a:rPr lang="ja-JP" altLang="en-US" sz="3200" dirty="0" smtClean="0"/>
              <a:t>．仮説の検証</a:t>
            </a:r>
            <a:endParaRPr lang="en-US" altLang="ja-JP" sz="3200" dirty="0"/>
          </a:p>
        </p:txBody>
      </p:sp>
      <p:sp>
        <p:nvSpPr>
          <p:cNvPr id="10" name="正方形/長方形 9"/>
          <p:cNvSpPr/>
          <p:nvPr/>
        </p:nvSpPr>
        <p:spPr>
          <a:xfrm>
            <a:off x="1619672" y="4284385"/>
            <a:ext cx="3855543" cy="584775"/>
          </a:xfrm>
          <a:prstGeom prst="rect">
            <a:avLst/>
          </a:prstGeom>
        </p:spPr>
        <p:txBody>
          <a:bodyPr wrap="none">
            <a:spAutoFit/>
          </a:bodyPr>
          <a:lstStyle/>
          <a:p>
            <a:r>
              <a:rPr lang="ja-JP" altLang="en-US" sz="3200" dirty="0"/>
              <a:t>５</a:t>
            </a:r>
            <a:r>
              <a:rPr lang="ja-JP" altLang="en-US" sz="3200" dirty="0" smtClean="0"/>
              <a:t>．</a:t>
            </a:r>
            <a:r>
              <a:rPr lang="ja-JP" altLang="en-US" sz="3200" dirty="0"/>
              <a:t>インプリケーション</a:t>
            </a:r>
            <a:endParaRPr lang="en-US" altLang="ja-JP" sz="3200" dirty="0"/>
          </a:p>
        </p:txBody>
      </p:sp>
      <p:pic>
        <p:nvPicPr>
          <p:cNvPr id="12" name="Picture 4" descr="クリックすると新しいウィンドウで開きます"/>
          <p:cNvPicPr>
            <a:picLocks noChangeAspect="1" noChangeArrowheads="1"/>
          </p:cNvPicPr>
          <p:nvPr/>
        </p:nvPicPr>
        <p:blipFill rotWithShape="1">
          <a:blip r:embed="rId2">
            <a:extLst>
              <a:ext uri="{28A0092B-C50C-407E-A947-70E740481C1C}">
                <a14:useLocalDpi xmlns:a14="http://schemas.microsoft.com/office/drawing/2010/main" val="0"/>
              </a:ext>
            </a:extLst>
          </a:blip>
          <a:srcRect l="19633" r="23300"/>
          <a:stretch/>
        </p:blipFill>
        <p:spPr bwMode="auto">
          <a:xfrm>
            <a:off x="6601584" y="3866146"/>
            <a:ext cx="1836440" cy="241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3781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600" dirty="0" smtClean="0"/>
              <a:t>消費者はブランドに何を求めているのか</a:t>
            </a:r>
            <a:endParaRPr kumimoji="1" lang="ja-JP" altLang="en-US" sz="3600"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21</a:t>
            </a:fld>
            <a:endParaRPr lang="ja-JP" altLang="en-US" dirty="0"/>
          </a:p>
        </p:txBody>
      </p:sp>
      <p:sp>
        <p:nvSpPr>
          <p:cNvPr id="12" name="1 つの角を切り取った四角形 11"/>
          <p:cNvSpPr/>
          <p:nvPr/>
        </p:nvSpPr>
        <p:spPr>
          <a:xfrm>
            <a:off x="442689" y="1124744"/>
            <a:ext cx="8257064" cy="1008113"/>
          </a:xfrm>
          <a:prstGeom prst="snip1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16" name="角丸四角形 15"/>
          <p:cNvSpPr/>
          <p:nvPr/>
        </p:nvSpPr>
        <p:spPr>
          <a:xfrm>
            <a:off x="442690" y="4793228"/>
            <a:ext cx="8258619" cy="1224136"/>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2800" dirty="0">
              <a:solidFill>
                <a:schemeClr val="bg2">
                  <a:lumMod val="10000"/>
                </a:schemeClr>
              </a:solidFill>
              <a:latin typeface="HG創英角ﾎﾟｯﾌﾟ体" pitchFamily="49" charset="-128"/>
              <a:ea typeface="HG創英角ﾎﾟｯﾌﾟ体" pitchFamily="49" charset="-128"/>
            </a:endParaRPr>
          </a:p>
        </p:txBody>
      </p:sp>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79164">
            <a:off x="5344349" y="2439119"/>
            <a:ext cx="445407" cy="551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等号 18"/>
          <p:cNvSpPr/>
          <p:nvPr/>
        </p:nvSpPr>
        <p:spPr>
          <a:xfrm>
            <a:off x="3092515" y="3175038"/>
            <a:ext cx="798730" cy="564746"/>
          </a:xfrm>
          <a:prstGeom prst="mathEqual">
            <a:avLst>
              <a:gd name="adj1" fmla="val 13240"/>
              <a:gd name="adj2" fmla="val 2204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 name="正方形/長方形 5"/>
          <p:cNvSpPr/>
          <p:nvPr/>
        </p:nvSpPr>
        <p:spPr>
          <a:xfrm>
            <a:off x="442688" y="1148402"/>
            <a:ext cx="8257063" cy="1015663"/>
          </a:xfrm>
          <a:prstGeom prst="rect">
            <a:avLst/>
          </a:prstGeom>
        </p:spPr>
        <p:txBody>
          <a:bodyPr wrap="square">
            <a:spAutoFit/>
          </a:bodyPr>
          <a:lstStyle/>
          <a:p>
            <a:r>
              <a:rPr lang="ja-JP" altLang="en-US" sz="2200" b="1" dirty="0"/>
              <a:t>消費者は、自己を表現できる製品・ブランドを</a:t>
            </a:r>
            <a:r>
              <a:rPr lang="ja-JP" altLang="en-US" sz="2200" b="1" dirty="0" smtClean="0"/>
              <a:t>好んで選択</a:t>
            </a:r>
            <a:r>
              <a:rPr lang="ja-JP" altLang="en-US" sz="2200" b="1" dirty="0"/>
              <a:t>、使用</a:t>
            </a:r>
            <a:r>
              <a:rPr lang="ja-JP" altLang="en-US" sz="2200" b="1" dirty="0" smtClean="0"/>
              <a:t>、</a:t>
            </a:r>
            <a:endParaRPr lang="en-US" altLang="ja-JP" sz="2200" b="1" dirty="0" smtClean="0"/>
          </a:p>
          <a:p>
            <a:r>
              <a:rPr lang="ja-JP" altLang="en-US" sz="2200" b="1" dirty="0" smtClean="0"/>
              <a:t>所有して</a:t>
            </a:r>
            <a:r>
              <a:rPr lang="ja-JP" altLang="en-US" sz="2200" b="1" dirty="0"/>
              <a:t>いる</a:t>
            </a:r>
            <a:r>
              <a:rPr lang="ja-JP" altLang="en-US" sz="2200" dirty="0"/>
              <a:t>　　　　　　　　　</a:t>
            </a:r>
            <a:endParaRPr lang="en-US" altLang="ja-JP" sz="2200" dirty="0" smtClean="0"/>
          </a:p>
          <a:p>
            <a:pPr algn="r"/>
            <a:r>
              <a:rPr lang="ja-JP" altLang="en-US" sz="1600" dirty="0" smtClean="0"/>
              <a:t>柴田</a:t>
            </a:r>
            <a:r>
              <a:rPr lang="ja-JP" altLang="en-US" sz="1600" dirty="0"/>
              <a:t>（</a:t>
            </a:r>
            <a:r>
              <a:rPr lang="en-US" altLang="ja-JP" sz="1600" dirty="0"/>
              <a:t>2004</a:t>
            </a:r>
            <a:r>
              <a:rPr lang="ja-JP" altLang="en-US" sz="1600" dirty="0"/>
              <a:t>）</a:t>
            </a:r>
          </a:p>
        </p:txBody>
      </p:sp>
      <p:pic>
        <p:nvPicPr>
          <p:cNvPr id="1026" name="Picture 2" descr="クリックすると新しいウィンドウで開きます"/>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667" b="99467" l="22800" r="79600"/>
                    </a14:imgEffect>
                  </a14:imgLayer>
                </a14:imgProps>
              </a:ext>
              <a:ext uri="{28A0092B-C50C-407E-A947-70E740481C1C}">
                <a14:useLocalDpi xmlns:a14="http://schemas.microsoft.com/office/drawing/2010/main" val="0"/>
              </a:ext>
            </a:extLst>
          </a:blip>
          <a:srcRect l="28659" t="3512" r="28091" b="5945"/>
          <a:stretch/>
        </p:blipFill>
        <p:spPr bwMode="auto">
          <a:xfrm>
            <a:off x="3985746" y="2164065"/>
            <a:ext cx="1594366" cy="25033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ord.yahoo.co.jp/o/image/SIG=124kj1rva/EXP=1355726770;_ylc=X3IDMgRmc3QDMARpZHgDMQRvaWQDYnV6ejBjVTM0cEdGQ1BzUVEEcAM2Wi56NTZ5bUlPT0NwT09EcWVPQ3VlT0RpQS0tBHBvcwM0BHNlYwNzaHcEc2xrA3Jp/*-http%3A/mitemitei.com/i/tomo/pr01/tomo_pr_436.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742532">
            <a:off x="4008968" y="3811250"/>
            <a:ext cx="304107" cy="3644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クリックすると新しいウィンドウで開きます"/>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30333" b="55167" l="52000" r="70250"/>
                    </a14:imgEffect>
                  </a14:imgLayer>
                </a14:imgProps>
              </a:ext>
              <a:ext uri="{28A0092B-C50C-407E-A947-70E740481C1C}">
                <a14:useLocalDpi xmlns:a14="http://schemas.microsoft.com/office/drawing/2010/main" val="0"/>
              </a:ext>
            </a:extLst>
          </a:blip>
          <a:srcRect l="51826" t="30177" r="29606" b="44560"/>
          <a:stretch/>
        </p:blipFill>
        <p:spPr bwMode="auto">
          <a:xfrm>
            <a:off x="3707904" y="2494757"/>
            <a:ext cx="521579" cy="53222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クリックすると新しいウィンドウで開きます"/>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47333" b="56833" l="26500" r="41625">
                        <a14:foregroundMark x1="39375" y1="52000" x2="39375" y2="52000"/>
                        <a14:foregroundMark x1="40125" y1="51833" x2="40125" y2="51833"/>
                      </a14:backgroundRemoval>
                    </a14:imgEffect>
                  </a14:imgLayer>
                </a14:imgProps>
              </a:ext>
              <a:ext uri="{28A0092B-C50C-407E-A947-70E740481C1C}">
                <a14:useLocalDpi xmlns:a14="http://schemas.microsoft.com/office/drawing/2010/main" val="0"/>
              </a:ext>
            </a:extLst>
          </a:blip>
          <a:srcRect l="25326" t="48727" r="58417" b="42051"/>
          <a:stretch/>
        </p:blipFill>
        <p:spPr bwMode="auto">
          <a:xfrm rot="6674563">
            <a:off x="5085554" y="3515831"/>
            <a:ext cx="1331974" cy="52704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クリックすると新しいウィンドウで開きます"/>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7000" b="100000" l="1667" r="98833"/>
                    </a14:imgEffect>
                  </a14:imgLayer>
                </a14:imgProps>
              </a:ext>
              <a:ext uri="{28A0092B-C50C-407E-A947-70E740481C1C}">
                <a14:useLocalDpi xmlns:a14="http://schemas.microsoft.com/office/drawing/2010/main" val="0"/>
              </a:ext>
            </a:extLst>
          </a:blip>
          <a:srcRect t="12586"/>
          <a:stretch/>
        </p:blipFill>
        <p:spPr bwMode="auto">
          <a:xfrm>
            <a:off x="323528" y="2286581"/>
            <a:ext cx="2450703" cy="2142262"/>
          </a:xfrm>
          <a:prstGeom prst="rect">
            <a:avLst/>
          </a:prstGeom>
          <a:noFill/>
          <a:extLst>
            <a:ext uri="{909E8E84-426E-40DD-AFC4-6F175D3DCCD1}">
              <a14:hiddenFill xmlns:a14="http://schemas.microsoft.com/office/drawing/2010/main">
                <a:solidFill>
                  <a:srgbClr val="FFFFFF"/>
                </a:solidFill>
              </a14:hiddenFill>
            </a:ext>
          </a:extLst>
        </p:spPr>
      </p:pic>
      <p:sp>
        <p:nvSpPr>
          <p:cNvPr id="22" name="角丸四角形 21"/>
          <p:cNvSpPr/>
          <p:nvPr/>
        </p:nvSpPr>
        <p:spPr>
          <a:xfrm>
            <a:off x="6147898" y="2564905"/>
            <a:ext cx="2600566" cy="1642668"/>
          </a:xfrm>
          <a:prstGeom prst="roundRect">
            <a:avLst/>
          </a:prstGeom>
          <a:ln>
            <a:solidFill>
              <a:srgbClr val="FF6699"/>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sz="2800" dirty="0">
              <a:solidFill>
                <a:schemeClr val="bg2">
                  <a:lumMod val="10000"/>
                </a:schemeClr>
              </a:solidFill>
              <a:latin typeface="HG創英角ﾎﾟｯﾌﾟ体" pitchFamily="49" charset="-128"/>
              <a:ea typeface="HG創英角ﾎﾟｯﾌﾟ体" pitchFamily="49" charset="-128"/>
            </a:endParaRPr>
          </a:p>
        </p:txBody>
      </p:sp>
      <p:sp>
        <p:nvSpPr>
          <p:cNvPr id="23" name="正方形/長方形 22"/>
          <p:cNvSpPr/>
          <p:nvPr/>
        </p:nvSpPr>
        <p:spPr>
          <a:xfrm>
            <a:off x="6147898" y="2815551"/>
            <a:ext cx="2600565" cy="1200329"/>
          </a:xfrm>
          <a:prstGeom prst="rect">
            <a:avLst/>
          </a:prstGeom>
        </p:spPr>
        <p:txBody>
          <a:bodyPr wrap="square">
            <a:spAutoFit/>
          </a:bodyPr>
          <a:lstStyle/>
          <a:p>
            <a:r>
              <a:rPr lang="ja-JP" altLang="ja-JP" sz="2400" dirty="0"/>
              <a:t>自己表現のために既存顧客はブランドを所持している</a:t>
            </a:r>
            <a:endParaRPr lang="ja-JP" altLang="en-US" sz="2400" dirty="0"/>
          </a:p>
        </p:txBody>
      </p:sp>
      <p:sp>
        <p:nvSpPr>
          <p:cNvPr id="24" name="正方形/長方形 23"/>
          <p:cNvSpPr/>
          <p:nvPr/>
        </p:nvSpPr>
        <p:spPr>
          <a:xfrm>
            <a:off x="442690" y="4928242"/>
            <a:ext cx="8257061" cy="954107"/>
          </a:xfrm>
          <a:prstGeom prst="rect">
            <a:avLst/>
          </a:prstGeom>
        </p:spPr>
        <p:txBody>
          <a:bodyPr wrap="square">
            <a:spAutoFit/>
          </a:bodyPr>
          <a:lstStyle/>
          <a:p>
            <a:pPr algn="ctr"/>
            <a:r>
              <a:rPr lang="ja-JP" altLang="en-US" sz="2800" dirty="0"/>
              <a:t>ブランドの付録は既存顧客の自己表現</a:t>
            </a:r>
            <a:r>
              <a:rPr lang="ja-JP" altLang="en-US" sz="2800" dirty="0" smtClean="0"/>
              <a:t>に</a:t>
            </a:r>
            <a:endParaRPr lang="en-US" altLang="ja-JP" sz="2800" dirty="0" smtClean="0"/>
          </a:p>
          <a:p>
            <a:pPr algn="ctr"/>
            <a:r>
              <a:rPr lang="ja-JP" altLang="en-US" sz="2800" dirty="0" smtClean="0"/>
              <a:t>影響</a:t>
            </a:r>
            <a:r>
              <a:rPr lang="ja-JP" altLang="en-US" sz="2800" dirty="0"/>
              <a:t>を与えない</a:t>
            </a:r>
            <a:r>
              <a:rPr lang="ja-JP" altLang="en-US" sz="2800" dirty="0" smtClean="0"/>
              <a:t>のだろうか</a:t>
            </a:r>
            <a:r>
              <a:rPr lang="ja-JP" altLang="en-US" sz="2800" dirty="0"/>
              <a:t>？</a:t>
            </a:r>
          </a:p>
        </p:txBody>
      </p:sp>
    </p:spTree>
    <p:extLst>
      <p:ext uri="{BB962C8B-B14F-4D97-AF65-F5344CB8AC3E}">
        <p14:creationId xmlns:p14="http://schemas.microsoft.com/office/powerpoint/2010/main" val="5555967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下カーブ矢印 30"/>
          <p:cNvSpPr/>
          <p:nvPr/>
        </p:nvSpPr>
        <p:spPr>
          <a:xfrm rot="10800000">
            <a:off x="1873475" y="4350245"/>
            <a:ext cx="5599620" cy="1102209"/>
          </a:xfrm>
          <a:prstGeom prst="curvedDownArrow">
            <a:avLst>
              <a:gd name="adj1" fmla="val 25000"/>
              <a:gd name="adj2" fmla="val 67460"/>
              <a:gd name="adj3" fmla="val 25000"/>
            </a:avLst>
          </a:prstGeom>
          <a:solidFill>
            <a:srgbClr val="0033CC"/>
          </a:solidFill>
          <a:ln w="57150">
            <a:solidFill>
              <a:srgbClr val="0033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1026"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44" y="2867834"/>
            <a:ext cx="1235919" cy="1853879"/>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22</a:t>
            </a:fld>
            <a:endParaRPr kumimoji="1" lang="ja-JP" altLang="en-US" dirty="0"/>
          </a:p>
        </p:txBody>
      </p:sp>
      <p:sp>
        <p:nvSpPr>
          <p:cNvPr id="39" name="雲形吹き出し 38"/>
          <p:cNvSpPr/>
          <p:nvPr/>
        </p:nvSpPr>
        <p:spPr>
          <a:xfrm rot="219641">
            <a:off x="60446" y="988168"/>
            <a:ext cx="2429095" cy="1418583"/>
          </a:xfrm>
          <a:prstGeom prst="cloudCallout">
            <a:avLst>
              <a:gd name="adj1" fmla="val -14819"/>
              <a:gd name="adj2" fmla="val 79748"/>
            </a:avLst>
          </a:prstGeom>
          <a:solidFill>
            <a:srgbClr val="66CC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000" b="1" dirty="0">
              <a:solidFill>
                <a:schemeClr val="bg1"/>
              </a:solidFill>
            </a:endParaRPr>
          </a:p>
        </p:txBody>
      </p:sp>
      <p:sp>
        <p:nvSpPr>
          <p:cNvPr id="40" name="テキスト ボックス 39"/>
          <p:cNvSpPr txBox="1"/>
          <p:nvPr/>
        </p:nvSpPr>
        <p:spPr>
          <a:xfrm>
            <a:off x="1398397" y="3432411"/>
            <a:ext cx="1877459" cy="866875"/>
          </a:xfrm>
          <a:prstGeom prst="roundRect">
            <a:avLst/>
          </a:prstGeom>
          <a:solidFill>
            <a:schemeClr val="tx2">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endParaRPr kumimoji="1" lang="ja-JP" altLang="en-US" sz="2000" b="1" dirty="0">
              <a:solidFill>
                <a:schemeClr val="bg1"/>
              </a:solidFill>
            </a:endParaRPr>
          </a:p>
        </p:txBody>
      </p:sp>
      <p:sp>
        <p:nvSpPr>
          <p:cNvPr id="69" name="テキスト ボックス 68"/>
          <p:cNvSpPr txBox="1"/>
          <p:nvPr/>
        </p:nvSpPr>
        <p:spPr>
          <a:xfrm>
            <a:off x="27811" y="4767887"/>
            <a:ext cx="1656184" cy="369332"/>
          </a:xfrm>
          <a:prstGeom prst="rect">
            <a:avLst/>
          </a:prstGeom>
          <a:noFill/>
        </p:spPr>
        <p:txBody>
          <a:bodyPr wrap="square" rtlCol="0">
            <a:spAutoFit/>
          </a:bodyPr>
          <a:lstStyle/>
          <a:p>
            <a:pPr algn="ctr"/>
            <a:r>
              <a:rPr kumimoji="1" lang="en-US" altLang="ja-JP" dirty="0" smtClean="0"/>
              <a:t>【</a:t>
            </a:r>
            <a:r>
              <a:rPr lang="ja-JP" altLang="en-US" dirty="0"/>
              <a:t>既存顧客</a:t>
            </a:r>
            <a:r>
              <a:rPr kumimoji="1" lang="en-US" altLang="ja-JP" dirty="0" smtClean="0"/>
              <a:t>】</a:t>
            </a:r>
          </a:p>
        </p:txBody>
      </p:sp>
      <p:sp>
        <p:nvSpPr>
          <p:cNvPr id="70" name="テキスト ボックス 69"/>
          <p:cNvSpPr txBox="1"/>
          <p:nvPr/>
        </p:nvSpPr>
        <p:spPr>
          <a:xfrm>
            <a:off x="7389960" y="4733774"/>
            <a:ext cx="1487909" cy="369332"/>
          </a:xfrm>
          <a:prstGeom prst="rect">
            <a:avLst/>
          </a:prstGeom>
          <a:noFill/>
        </p:spPr>
        <p:txBody>
          <a:bodyPr wrap="square" rtlCol="0">
            <a:spAutoFit/>
          </a:bodyPr>
          <a:lstStyle/>
          <a:p>
            <a:pPr algn="ctr"/>
            <a:r>
              <a:rPr kumimoji="1" lang="en-US" altLang="ja-JP" dirty="0" smtClean="0"/>
              <a:t>【</a:t>
            </a:r>
            <a:r>
              <a:rPr lang="ja-JP" altLang="en-US" dirty="0"/>
              <a:t>受け手</a:t>
            </a:r>
            <a:r>
              <a:rPr kumimoji="1" lang="en-US" altLang="ja-JP" dirty="0" smtClean="0"/>
              <a:t>】</a:t>
            </a:r>
          </a:p>
        </p:txBody>
      </p:sp>
      <p:sp>
        <p:nvSpPr>
          <p:cNvPr id="6" name="下カーブ矢印 5"/>
          <p:cNvSpPr/>
          <p:nvPr/>
        </p:nvSpPr>
        <p:spPr>
          <a:xfrm>
            <a:off x="2127570" y="2225560"/>
            <a:ext cx="5599620" cy="1102209"/>
          </a:xfrm>
          <a:prstGeom prst="curvedDownArrow">
            <a:avLst>
              <a:gd name="adj1" fmla="val 25000"/>
              <a:gd name="adj2" fmla="val 67460"/>
              <a:gd name="adj3" fmla="val 25000"/>
            </a:avLst>
          </a:prstGeom>
          <a:solidFill>
            <a:srgbClr val="0033CC"/>
          </a:solidFill>
          <a:ln w="57150">
            <a:solidFill>
              <a:srgbClr val="0033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正方形/長方形 1"/>
          <p:cNvSpPr/>
          <p:nvPr/>
        </p:nvSpPr>
        <p:spPr>
          <a:xfrm>
            <a:off x="4057211" y="6105355"/>
            <a:ext cx="5111653" cy="261610"/>
          </a:xfrm>
          <a:prstGeom prst="rect">
            <a:avLst/>
          </a:prstGeom>
        </p:spPr>
        <p:txBody>
          <a:bodyPr wrap="square">
            <a:spAutoFit/>
          </a:bodyPr>
          <a:lstStyle/>
          <a:p>
            <a:pPr algn="ctr"/>
            <a:r>
              <a:rPr lang="ja-JP" altLang="en-US" sz="1100" dirty="0" smtClean="0"/>
              <a:t>柴田</a:t>
            </a:r>
            <a:r>
              <a:rPr lang="en-US" altLang="ja-JP" sz="1100" dirty="0" smtClean="0"/>
              <a:t>2007</a:t>
            </a:r>
            <a:r>
              <a:rPr lang="ja-JP" altLang="en-US" sz="1100" dirty="0" smtClean="0"/>
              <a:t>　ブランド</a:t>
            </a:r>
            <a:r>
              <a:rPr lang="ja-JP" altLang="en-US" sz="1100" dirty="0"/>
              <a:t>を通した自己呈示によるコミュニケーション・</a:t>
            </a:r>
            <a:r>
              <a:rPr lang="ja-JP" altLang="en-US" sz="1100" dirty="0" smtClean="0"/>
              <a:t>プロセス　を基に作成</a:t>
            </a:r>
            <a:endParaRPr lang="ja-JP" altLang="en-US" sz="1100" dirty="0"/>
          </a:p>
        </p:txBody>
      </p:sp>
      <p:sp>
        <p:nvSpPr>
          <p:cNvPr id="7" name="円/楕円 6"/>
          <p:cNvSpPr/>
          <p:nvPr/>
        </p:nvSpPr>
        <p:spPr>
          <a:xfrm>
            <a:off x="3733881" y="3224425"/>
            <a:ext cx="2386998" cy="119234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solidFill>
                <a:schemeClr val="tx1"/>
              </a:solidFill>
              <a:latin typeface="HGP創英角ｺﾞｼｯｸUB" pitchFamily="50" charset="-128"/>
              <a:ea typeface="HGP創英角ｺﾞｼｯｸUB" pitchFamily="50" charset="-128"/>
            </a:endParaRPr>
          </a:p>
        </p:txBody>
      </p:sp>
      <p:sp>
        <p:nvSpPr>
          <p:cNvPr id="24" name="タイトル 1"/>
          <p:cNvSpPr>
            <a:spLocks noGrp="1"/>
          </p:cNvSpPr>
          <p:nvPr>
            <p:ph type="title"/>
          </p:nvPr>
        </p:nvSpPr>
        <p:spPr>
          <a:xfrm>
            <a:off x="251520" y="116632"/>
            <a:ext cx="8640960" cy="778098"/>
          </a:xfrm>
        </p:spPr>
        <p:txBody>
          <a:bodyPr>
            <a:normAutofit/>
          </a:bodyPr>
          <a:lstStyle/>
          <a:p>
            <a:r>
              <a:rPr lang="ja-JP" altLang="en-US" sz="3600" dirty="0" smtClean="0"/>
              <a:t>ブランドによる自己表現の図</a:t>
            </a:r>
            <a:endParaRPr kumimoji="1" lang="ja-JP" altLang="en-US" sz="3600" dirty="0"/>
          </a:p>
        </p:txBody>
      </p:sp>
      <p:sp>
        <p:nvSpPr>
          <p:cNvPr id="9" name="正方形/長方形 8"/>
          <p:cNvSpPr/>
          <p:nvPr/>
        </p:nvSpPr>
        <p:spPr>
          <a:xfrm>
            <a:off x="72264" y="1086787"/>
            <a:ext cx="2376264" cy="1138773"/>
          </a:xfrm>
          <a:prstGeom prst="rect">
            <a:avLst/>
          </a:prstGeom>
        </p:spPr>
        <p:txBody>
          <a:bodyPr wrap="square">
            <a:spAutoFit/>
          </a:bodyPr>
          <a:lstStyle/>
          <a:p>
            <a:pPr lvl="0" algn="ctr"/>
            <a:r>
              <a:rPr lang="ja-JP" altLang="en-US" sz="2000" b="1" dirty="0">
                <a:solidFill>
                  <a:prstClr val="white"/>
                </a:solidFill>
              </a:rPr>
              <a:t>自己表現</a:t>
            </a:r>
            <a:endParaRPr lang="en-US" altLang="ja-JP" sz="2000" b="1" dirty="0">
              <a:solidFill>
                <a:prstClr val="white"/>
              </a:solidFill>
            </a:endParaRPr>
          </a:p>
          <a:p>
            <a:pPr lvl="0" algn="ctr"/>
            <a:r>
              <a:rPr lang="ja-JP" altLang="en-US" sz="2000" b="1" dirty="0" smtClean="0">
                <a:solidFill>
                  <a:prstClr val="white"/>
                </a:solidFill>
              </a:rPr>
              <a:t>「</a:t>
            </a:r>
            <a:r>
              <a:rPr lang="ja-JP" altLang="en-US" sz="2800" b="1" dirty="0" smtClean="0">
                <a:ln w="18000">
                  <a:solidFill>
                    <a:srgbClr val="C0504D">
                      <a:satMod val="140000"/>
                    </a:srgbClr>
                  </a:solidFill>
                  <a:prstDash val="solid"/>
                  <a:miter lim="800000"/>
                </a:ln>
                <a:solidFill>
                  <a:prstClr val="white"/>
                </a:solidFill>
                <a:effectLst>
                  <a:outerShdw blurRad="25500" dist="23000" dir="7020000" algn="tl">
                    <a:srgbClr val="000000">
                      <a:alpha val="50000"/>
                    </a:srgbClr>
                  </a:outerShdw>
                </a:effectLst>
              </a:rPr>
              <a:t>おしとやか</a:t>
            </a:r>
            <a:r>
              <a:rPr lang="ja-JP" altLang="en-US" sz="2000" b="1" dirty="0">
                <a:solidFill>
                  <a:prstClr val="white"/>
                </a:solidFill>
              </a:rPr>
              <a:t>」と</a:t>
            </a:r>
            <a:r>
              <a:rPr lang="ja-JP" altLang="en-US" sz="2000" b="1" dirty="0" smtClean="0">
                <a:solidFill>
                  <a:prstClr val="white"/>
                </a:solidFill>
              </a:rPr>
              <a:t>みられたい</a:t>
            </a:r>
            <a:endParaRPr lang="ja-JP" altLang="en-US" sz="2000" b="1" dirty="0">
              <a:solidFill>
                <a:prstClr val="white"/>
              </a:solidFill>
            </a:endParaRPr>
          </a:p>
        </p:txBody>
      </p:sp>
      <p:pic>
        <p:nvPicPr>
          <p:cNvPr id="1032" name="Picture 8" descr="http://yahooblogkawaiigazou.up.seesaa.net/image/180341-6144616-18-20021795-pc.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4667" b="90333" l="72375" r="92375">
                        <a14:foregroundMark x1="75625" y1="48500" x2="75625" y2="48500"/>
                        <a14:foregroundMark x1="75750" y1="52667" x2="75750" y2="52667"/>
                        <a14:backgroundMark x1="73125" y1="47000" x2="73125" y2="47000"/>
                        <a14:backgroundMark x1="73375" y1="49167" x2="73375" y2="49167"/>
                        <a14:backgroundMark x1="75000" y1="50833" x2="75000" y2="50833"/>
                        <a14:backgroundMark x1="78875" y1="73000" x2="78875" y2="73000"/>
                      </a14:backgroundRemoval>
                    </a14:imgEffect>
                  </a14:imgLayer>
                </a14:imgProps>
              </a:ext>
              <a:ext uri="{28A0092B-C50C-407E-A947-70E740481C1C}">
                <a14:useLocalDpi xmlns:a14="http://schemas.microsoft.com/office/drawing/2010/main" val="0"/>
              </a:ext>
            </a:extLst>
          </a:blip>
          <a:srcRect l="72396" t="37223" r="7719" b="20073"/>
          <a:stretch/>
        </p:blipFill>
        <p:spPr bwMode="auto">
          <a:xfrm>
            <a:off x="7727190" y="2891885"/>
            <a:ext cx="1150966" cy="1853879"/>
          </a:xfrm>
          <a:prstGeom prst="rect">
            <a:avLst/>
          </a:prstGeom>
          <a:noFill/>
          <a:extLst>
            <a:ext uri="{909E8E84-426E-40DD-AFC4-6F175D3DCCD1}">
              <a14:hiddenFill xmlns:a14="http://schemas.microsoft.com/office/drawing/2010/main">
                <a:solidFill>
                  <a:srgbClr val="FFFFFF"/>
                </a:solidFill>
              </a14:hiddenFill>
            </a:ext>
          </a:extLst>
        </p:spPr>
      </p:pic>
      <p:sp>
        <p:nvSpPr>
          <p:cNvPr id="30" name="雲形吹き出し 29"/>
          <p:cNvSpPr/>
          <p:nvPr/>
        </p:nvSpPr>
        <p:spPr>
          <a:xfrm rot="173328">
            <a:off x="6596976" y="981098"/>
            <a:ext cx="2445632" cy="1432720"/>
          </a:xfrm>
          <a:prstGeom prst="cloudCallout">
            <a:avLst>
              <a:gd name="adj1" fmla="val 12650"/>
              <a:gd name="adj2" fmla="val 83619"/>
            </a:avLst>
          </a:prstGeom>
          <a:solidFill>
            <a:srgbClr val="66CCFF"/>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dirty="0">
              <a:solidFill>
                <a:schemeClr val="bg1"/>
              </a:solidFill>
            </a:endParaRPr>
          </a:p>
        </p:txBody>
      </p:sp>
      <p:sp>
        <p:nvSpPr>
          <p:cNvPr id="12" name="正方形/長方形 11"/>
          <p:cNvSpPr/>
          <p:nvPr/>
        </p:nvSpPr>
        <p:spPr>
          <a:xfrm>
            <a:off x="6927562" y="1158850"/>
            <a:ext cx="1784463" cy="1077218"/>
          </a:xfrm>
          <a:prstGeom prst="rect">
            <a:avLst/>
          </a:prstGeom>
        </p:spPr>
        <p:txBody>
          <a:bodyPr wrap="none">
            <a:spAutoFit/>
          </a:bodyPr>
          <a:lstStyle/>
          <a:p>
            <a:pPr algn="ctr"/>
            <a:r>
              <a:rPr lang="ja-JP" altLang="en-US" b="1" dirty="0">
                <a:solidFill>
                  <a:schemeClr val="bg1"/>
                </a:solidFill>
                <a:latin typeface="HGPｺﾞｼｯｸE" pitchFamily="50" charset="-128"/>
                <a:ea typeface="HGPｺﾞｼｯｸE" pitchFamily="50" charset="-128"/>
              </a:rPr>
              <a:t>Ａ</a:t>
            </a:r>
            <a:r>
              <a:rPr lang="ja-JP" altLang="en-US" b="1" dirty="0" smtClean="0">
                <a:solidFill>
                  <a:schemeClr val="bg1"/>
                </a:solidFill>
                <a:latin typeface="HGPｺﾞｼｯｸE" pitchFamily="50" charset="-128"/>
                <a:ea typeface="HGPｺﾞｼｯｸE" pitchFamily="50" charset="-128"/>
              </a:rPr>
              <a:t>さんって</a:t>
            </a:r>
            <a:endParaRPr lang="en-US" altLang="ja-JP" b="1" dirty="0" smtClean="0">
              <a:solidFill>
                <a:schemeClr val="bg1"/>
              </a:solidFill>
              <a:latin typeface="HGPｺﾞｼｯｸE" pitchFamily="50" charset="-128"/>
              <a:ea typeface="HGPｺﾞｼｯｸE" pitchFamily="50" charset="-128"/>
            </a:endParaRPr>
          </a:p>
          <a:p>
            <a:pPr algn="ctr"/>
            <a:r>
              <a:rPr lang="ja-JP" alt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HGPｺﾞｼｯｸE" pitchFamily="50" charset="-128"/>
                <a:ea typeface="HGPｺﾞｼｯｸE" pitchFamily="50" charset="-128"/>
              </a:rPr>
              <a:t>おしとやか</a:t>
            </a:r>
            <a:endParaRPr lang="en-US" altLang="ja-JP"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HGPｺﾞｼｯｸE" pitchFamily="50" charset="-128"/>
              <a:ea typeface="HGPｺﾞｼｯｸE" pitchFamily="50" charset="-128"/>
            </a:endParaRPr>
          </a:p>
          <a:p>
            <a:pPr algn="ctr"/>
            <a:r>
              <a:rPr lang="ja-JP" altLang="en-US" b="1" dirty="0" smtClean="0">
                <a:solidFill>
                  <a:schemeClr val="bg1"/>
                </a:solidFill>
                <a:latin typeface="HGPｺﾞｼｯｸE" pitchFamily="50" charset="-128"/>
                <a:ea typeface="HGPｺﾞｼｯｸE" pitchFamily="50" charset="-128"/>
              </a:rPr>
              <a:t>な感じね</a:t>
            </a:r>
            <a:endParaRPr lang="ja-JP" altLang="en-US" b="1" dirty="0">
              <a:solidFill>
                <a:schemeClr val="bg1"/>
              </a:solidFill>
              <a:latin typeface="HGPｺﾞｼｯｸE" pitchFamily="50" charset="-128"/>
              <a:ea typeface="HGPｺﾞｼｯｸE" pitchFamily="50" charset="-128"/>
            </a:endParaRPr>
          </a:p>
        </p:txBody>
      </p:sp>
      <p:sp>
        <p:nvSpPr>
          <p:cNvPr id="42" name="角丸四角形 41"/>
          <p:cNvSpPr/>
          <p:nvPr/>
        </p:nvSpPr>
        <p:spPr>
          <a:xfrm>
            <a:off x="4673284" y="5153284"/>
            <a:ext cx="4038741" cy="844259"/>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4817300" y="5113748"/>
            <a:ext cx="618796" cy="923330"/>
          </a:xfrm>
          <a:prstGeom prst="rect">
            <a:avLst/>
          </a:prstGeom>
          <a:noFill/>
          <a:effectLst>
            <a:softEdge rad="635000"/>
          </a:effectLst>
        </p:spPr>
        <p:txBody>
          <a:bodyPr wrap="square" lIns="91440" tIns="45720" rIns="91440" bIns="45720" anchor="t">
            <a:spAutoFit/>
          </a:bodyPr>
          <a:lstStyle/>
          <a:p>
            <a:pPr algn="ctr"/>
            <a:r>
              <a:rPr lang="en-US" altLang="ja-JP" sz="5400" b="1" dirty="0" smtClean="0">
                <a:ln w="31550" cmpd="sng">
                  <a:solidFill>
                    <a:srgbClr val="C00000"/>
                  </a:solidFill>
                  <a:prstDash val="solid"/>
                </a:ln>
                <a:solidFill>
                  <a:schemeClr val="accent2">
                    <a:lumMod val="40000"/>
                    <a:lumOff val="60000"/>
                  </a:schemeClr>
                </a:solidFill>
                <a:effectLst>
                  <a:outerShdw blurRad="50800" dist="40000" dir="5400000" algn="tl" rotWithShape="0">
                    <a:srgbClr val="000000">
                      <a:shade val="5000"/>
                      <a:satMod val="120000"/>
                      <a:alpha val="33000"/>
                    </a:srgbClr>
                  </a:outerShdw>
                </a:effectLst>
              </a:rPr>
              <a:t>A</a:t>
            </a:r>
            <a:endParaRPr lang="ja-JP" altLang="en-US" sz="2000" b="1" dirty="0">
              <a:ln w="31550" cmpd="sng">
                <a:noFill/>
                <a:prstDash val="solid"/>
              </a:ln>
            </a:endParaRPr>
          </a:p>
        </p:txBody>
      </p:sp>
      <p:sp>
        <p:nvSpPr>
          <p:cNvPr id="65" name="テキスト ボックス 64"/>
          <p:cNvSpPr txBox="1"/>
          <p:nvPr/>
        </p:nvSpPr>
        <p:spPr>
          <a:xfrm>
            <a:off x="7697663" y="5252247"/>
            <a:ext cx="782668" cy="646331"/>
          </a:xfrm>
          <a:prstGeom prst="rect">
            <a:avLst/>
          </a:prstGeom>
          <a:noFill/>
        </p:spPr>
        <p:txBody>
          <a:bodyPr wrap="square" rtlCol="0">
            <a:spAutoFit/>
          </a:bodyPr>
          <a:lstStyle/>
          <a:p>
            <a:r>
              <a:rPr kumimoji="1" lang="ja-JP" altLang="en-US" b="1" dirty="0" smtClean="0"/>
              <a:t>・解釈</a:t>
            </a:r>
            <a:endParaRPr kumimoji="1" lang="en-US" altLang="ja-JP" b="1" dirty="0" smtClean="0"/>
          </a:p>
          <a:p>
            <a:r>
              <a:rPr lang="ja-JP" altLang="en-US" b="1" dirty="0" smtClean="0"/>
              <a:t>・解読</a:t>
            </a:r>
            <a:endParaRPr kumimoji="1" lang="ja-JP" altLang="en-US" b="1" dirty="0"/>
          </a:p>
        </p:txBody>
      </p:sp>
      <p:sp>
        <p:nvSpPr>
          <p:cNvPr id="78" name="左大かっこ 77"/>
          <p:cNvSpPr/>
          <p:nvPr/>
        </p:nvSpPr>
        <p:spPr>
          <a:xfrm>
            <a:off x="7697663" y="5252247"/>
            <a:ext cx="172062" cy="683122"/>
          </a:xfrm>
          <a:prstGeom prst="leftBracket">
            <a:avLst/>
          </a:prstGeom>
          <a:ln w="53975">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 name="正方形/長方形 9"/>
          <p:cNvSpPr/>
          <p:nvPr/>
        </p:nvSpPr>
        <p:spPr>
          <a:xfrm>
            <a:off x="5244282" y="5409142"/>
            <a:ext cx="1899879" cy="369332"/>
          </a:xfrm>
          <a:prstGeom prst="rect">
            <a:avLst/>
          </a:prstGeom>
        </p:spPr>
        <p:txBody>
          <a:bodyPr wrap="none">
            <a:spAutoFit/>
          </a:bodyPr>
          <a:lstStyle/>
          <a:p>
            <a:r>
              <a:rPr lang="ja-JP" altLang="en-US" b="1" dirty="0">
                <a:ln w="31550" cmpd="sng">
                  <a:noFill/>
                  <a:prstDash val="solid"/>
                </a:ln>
              </a:rPr>
              <a:t>＝おしとやか</a:t>
            </a:r>
            <a:r>
              <a:rPr lang="ja-JP" altLang="en-US" b="1" dirty="0" smtClean="0">
                <a:ln w="31550" cmpd="sng">
                  <a:noFill/>
                  <a:prstDash val="solid"/>
                </a:ln>
              </a:rPr>
              <a:t>な</a:t>
            </a:r>
            <a:r>
              <a:rPr lang="ja-JP" altLang="en-US" b="1" dirty="0">
                <a:ln w="31550" cmpd="sng">
                  <a:noFill/>
                  <a:prstDash val="solid"/>
                </a:ln>
              </a:rPr>
              <a:t>人</a:t>
            </a:r>
            <a:endParaRPr lang="ja-JP" altLang="en-US" dirty="0"/>
          </a:p>
        </p:txBody>
      </p:sp>
      <p:sp>
        <p:nvSpPr>
          <p:cNvPr id="13" name="正方形/長方形 12"/>
          <p:cNvSpPr/>
          <p:nvPr/>
        </p:nvSpPr>
        <p:spPr>
          <a:xfrm>
            <a:off x="3746170" y="3403323"/>
            <a:ext cx="2386998" cy="892552"/>
          </a:xfrm>
          <a:prstGeom prst="rect">
            <a:avLst/>
          </a:prstGeom>
        </p:spPr>
        <p:txBody>
          <a:bodyPr wrap="square">
            <a:spAutoFit/>
          </a:bodyPr>
          <a:lstStyle/>
          <a:p>
            <a:pPr algn="ctr"/>
            <a:r>
              <a:rPr lang="ja-JP" altLang="en-US" sz="2400" dirty="0" smtClean="0">
                <a:latin typeface="HGP創英角ｺﾞｼｯｸUB" pitchFamily="50" charset="-128"/>
                <a:ea typeface="HGP創英角ｺﾞｼｯｸUB" pitchFamily="50" charset="-128"/>
              </a:rPr>
              <a:t>自己表現</a:t>
            </a:r>
            <a:endParaRPr lang="en-US" altLang="ja-JP" sz="2400" dirty="0" smtClean="0">
              <a:latin typeface="HGP創英角ｺﾞｼｯｸUB" pitchFamily="50" charset="-128"/>
              <a:ea typeface="HGP創英角ｺﾞｼｯｸUB" pitchFamily="50" charset="-128"/>
            </a:endParaRPr>
          </a:p>
          <a:p>
            <a:pPr algn="ctr"/>
            <a:r>
              <a:rPr lang="ja-JP" altLang="en-US" sz="2800" b="1" dirty="0" smtClean="0">
                <a:latin typeface="HGP創英角ｺﾞｼｯｸUB" pitchFamily="50" charset="-128"/>
                <a:ea typeface="HGP創英角ｺﾞｼｯｸUB" pitchFamily="50" charset="-128"/>
              </a:rPr>
              <a:t>成功</a:t>
            </a:r>
            <a:endParaRPr lang="ja-JP" altLang="en-US" sz="2800" b="1" dirty="0">
              <a:latin typeface="HGP創英角ｺﾞｼｯｸUB" pitchFamily="50" charset="-128"/>
              <a:ea typeface="HGP創英角ｺﾞｼｯｸUB" pitchFamily="50" charset="-128"/>
            </a:endParaRPr>
          </a:p>
        </p:txBody>
      </p:sp>
      <p:sp>
        <p:nvSpPr>
          <p:cNvPr id="38" name="角丸四角形 37"/>
          <p:cNvSpPr/>
          <p:nvPr/>
        </p:nvSpPr>
        <p:spPr>
          <a:xfrm>
            <a:off x="2565236" y="1692061"/>
            <a:ext cx="2362144" cy="1088867"/>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604803" y="4892521"/>
            <a:ext cx="502199" cy="923330"/>
          </a:xfrm>
          <a:prstGeom prst="rect">
            <a:avLst/>
          </a:prstGeom>
          <a:noFill/>
          <a:effectLst>
            <a:softEdge rad="635000"/>
          </a:effectLst>
        </p:spPr>
        <p:txBody>
          <a:bodyPr wrap="square" lIns="91440" tIns="45720" rIns="91440" bIns="45720">
            <a:spAutoFit/>
          </a:bodyPr>
          <a:lstStyle/>
          <a:p>
            <a:pPr algn="ctr"/>
            <a:r>
              <a:rPr lang="en-US" altLang="ja-JP" sz="5400" b="1" dirty="0" smtClean="0">
                <a:ln w="31550" cmpd="sng">
                  <a:solidFill>
                    <a:srgbClr val="C00000"/>
                  </a:solidFill>
                  <a:prstDash val="solid"/>
                </a:ln>
                <a:solidFill>
                  <a:schemeClr val="accent2">
                    <a:lumMod val="40000"/>
                    <a:lumOff val="60000"/>
                  </a:schemeClr>
                </a:solidFill>
                <a:effectLst>
                  <a:outerShdw blurRad="50800" dist="40000" dir="5400000" algn="tl" rotWithShape="0">
                    <a:srgbClr val="000000">
                      <a:shade val="5000"/>
                      <a:satMod val="120000"/>
                      <a:alpha val="33000"/>
                    </a:srgbClr>
                  </a:outerShdw>
                </a:effectLst>
              </a:rPr>
              <a:t>A</a:t>
            </a:r>
            <a:endParaRPr lang="ja-JP" altLang="en-US" sz="2000" dirty="0">
              <a:ln w="31550" cmpd="sng">
                <a:noFill/>
                <a:prstDash val="solid"/>
              </a:ln>
              <a:solidFill>
                <a:sysClr val="windowText" lastClr="000000"/>
              </a:solidFill>
            </a:endParaRPr>
          </a:p>
        </p:txBody>
      </p:sp>
      <p:sp>
        <p:nvSpPr>
          <p:cNvPr id="44" name="テキスト ボックス 43"/>
          <p:cNvSpPr txBox="1"/>
          <p:nvPr/>
        </p:nvSpPr>
        <p:spPr>
          <a:xfrm>
            <a:off x="4057211" y="1774403"/>
            <a:ext cx="789869" cy="923330"/>
          </a:xfrm>
          <a:prstGeom prst="rect">
            <a:avLst/>
          </a:prstGeom>
          <a:noFill/>
        </p:spPr>
        <p:txBody>
          <a:bodyPr wrap="square" rtlCol="0">
            <a:spAutoFit/>
          </a:bodyPr>
          <a:lstStyle/>
          <a:p>
            <a:r>
              <a:rPr kumimoji="1" lang="ja-JP" altLang="en-US" b="1" dirty="0" smtClean="0"/>
              <a:t>・使用</a:t>
            </a:r>
            <a:endParaRPr kumimoji="1" lang="en-US" altLang="ja-JP" b="1" dirty="0" smtClean="0"/>
          </a:p>
          <a:p>
            <a:r>
              <a:rPr lang="ja-JP" altLang="en-US" b="1" dirty="0" smtClean="0"/>
              <a:t>・所有</a:t>
            </a:r>
            <a:endParaRPr lang="en-US" altLang="ja-JP" b="1" dirty="0" smtClean="0"/>
          </a:p>
          <a:p>
            <a:r>
              <a:rPr kumimoji="1" lang="ja-JP" altLang="en-US" b="1" dirty="0" smtClean="0"/>
              <a:t>・語る</a:t>
            </a:r>
            <a:endParaRPr kumimoji="1" lang="ja-JP" altLang="en-US" b="1" dirty="0"/>
          </a:p>
        </p:txBody>
      </p:sp>
      <p:sp>
        <p:nvSpPr>
          <p:cNvPr id="67" name="左大かっこ 66"/>
          <p:cNvSpPr/>
          <p:nvPr/>
        </p:nvSpPr>
        <p:spPr>
          <a:xfrm>
            <a:off x="4057211" y="1807220"/>
            <a:ext cx="216023" cy="857695"/>
          </a:xfrm>
          <a:prstGeom prst="leftBracket">
            <a:avLst/>
          </a:prstGeom>
          <a:ln w="50800" cap="flat" cmpd="sn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p:cNvSpPr txBox="1"/>
          <p:nvPr/>
        </p:nvSpPr>
        <p:spPr>
          <a:xfrm>
            <a:off x="2622165" y="1867162"/>
            <a:ext cx="1626908" cy="738664"/>
          </a:xfrm>
          <a:prstGeom prst="rect">
            <a:avLst/>
          </a:prstGeom>
          <a:noFill/>
        </p:spPr>
        <p:txBody>
          <a:bodyPr wrap="square" rtlCol="0">
            <a:spAutoFit/>
          </a:bodyPr>
          <a:lstStyle/>
          <a:p>
            <a:r>
              <a:rPr kumimoji="1" lang="ja-JP" altLang="en-US" dirty="0" smtClean="0"/>
              <a:t>おしとやかな</a:t>
            </a:r>
            <a:endParaRPr kumimoji="1" lang="en-US" altLang="ja-JP" dirty="0" smtClean="0"/>
          </a:p>
          <a:p>
            <a:r>
              <a:rPr lang="ja-JP" altLang="en-US" sz="2400" dirty="0" smtClean="0"/>
              <a:t>ブランド</a:t>
            </a:r>
            <a:r>
              <a:rPr lang="en-US" altLang="ja-JP" sz="2400" dirty="0" smtClean="0"/>
              <a:t>α</a:t>
            </a:r>
            <a:endParaRPr kumimoji="1" lang="ja-JP" altLang="en-US" sz="2400" dirty="0"/>
          </a:p>
        </p:txBody>
      </p:sp>
      <p:sp>
        <p:nvSpPr>
          <p:cNvPr id="19" name="正方形/長方形 18"/>
          <p:cNvSpPr/>
          <p:nvPr/>
        </p:nvSpPr>
        <p:spPr>
          <a:xfrm>
            <a:off x="1397288" y="3480267"/>
            <a:ext cx="1878568" cy="738664"/>
          </a:xfrm>
          <a:prstGeom prst="rect">
            <a:avLst/>
          </a:prstGeom>
        </p:spPr>
        <p:txBody>
          <a:bodyPr wrap="square">
            <a:spAutoFit/>
          </a:bodyPr>
          <a:lstStyle/>
          <a:p>
            <a:pPr algn="ctr"/>
            <a:r>
              <a:rPr lang="ja-JP" altLang="en-US" sz="2400" b="1" dirty="0" smtClean="0">
                <a:solidFill>
                  <a:schemeClr val="bg1"/>
                </a:solidFill>
              </a:rPr>
              <a:t>ブランド</a:t>
            </a:r>
            <a:r>
              <a:rPr lang="en-US" altLang="ja-JP" sz="2400" b="1" dirty="0" smtClean="0">
                <a:solidFill>
                  <a:schemeClr val="bg1"/>
                </a:solidFill>
              </a:rPr>
              <a:t>α</a:t>
            </a:r>
            <a:r>
              <a:rPr lang="ja-JP" altLang="en-US" b="1" dirty="0" smtClean="0">
                <a:solidFill>
                  <a:schemeClr val="bg1"/>
                </a:solidFill>
              </a:rPr>
              <a:t>への</a:t>
            </a:r>
            <a:endParaRPr lang="en-US" altLang="ja-JP" b="1" dirty="0" err="1" smtClean="0">
              <a:solidFill>
                <a:schemeClr val="bg1"/>
              </a:solidFill>
            </a:endParaRPr>
          </a:p>
          <a:p>
            <a:pPr algn="ctr"/>
            <a:r>
              <a:rPr lang="ja-JP" altLang="en-US" b="1" dirty="0" smtClean="0">
                <a:solidFill>
                  <a:schemeClr val="bg1"/>
                </a:solidFill>
              </a:rPr>
              <a:t>自己</a:t>
            </a:r>
            <a:r>
              <a:rPr lang="ja-JP" altLang="en-US" b="1" dirty="0">
                <a:solidFill>
                  <a:schemeClr val="bg1"/>
                </a:solidFill>
              </a:rPr>
              <a:t>投影</a:t>
            </a:r>
          </a:p>
        </p:txBody>
      </p:sp>
    </p:spTree>
    <p:extLst>
      <p:ext uri="{BB962C8B-B14F-4D97-AF65-F5344CB8AC3E}">
        <p14:creationId xmlns:p14="http://schemas.microsoft.com/office/powerpoint/2010/main" val="248750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P spid="40" grpId="0" animBg="1"/>
      <p:bldP spid="6" grpId="0" animBg="1"/>
      <p:bldP spid="7" grpId="0" animBg="1"/>
      <p:bldP spid="9" grpId="0"/>
      <p:bldP spid="30" grpId="0" animBg="1"/>
      <p:bldP spid="12" grpId="0"/>
      <p:bldP spid="42" grpId="0" animBg="1"/>
      <p:bldP spid="37" grpId="0"/>
      <p:bldP spid="65" grpId="0"/>
      <p:bldP spid="78" grpId="0" animBg="1"/>
      <p:bldP spid="10" grpId="0"/>
      <p:bldP spid="13" grpId="0"/>
      <p:bldP spid="38" grpId="0" animBg="1"/>
      <p:bldP spid="4" grpId="0"/>
      <p:bldP spid="44" grpId="0"/>
      <p:bldP spid="6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44" y="2867834"/>
            <a:ext cx="1235919" cy="1853879"/>
          </a:xfrm>
          <a:prstGeom prst="rect">
            <a:avLst/>
          </a:prstGeom>
          <a:noFill/>
          <a:extLst>
            <a:ext uri="{909E8E84-426E-40DD-AFC4-6F175D3DCCD1}">
              <a14:hiddenFill xmlns:a14="http://schemas.microsoft.com/office/drawing/2010/main">
                <a:solidFill>
                  <a:srgbClr val="FFFFFF"/>
                </a:solidFill>
              </a14:hiddenFill>
            </a:ext>
          </a:extLst>
        </p:spPr>
      </p:pic>
      <p:sp>
        <p:nvSpPr>
          <p:cNvPr id="50" name="テキスト ボックス 49"/>
          <p:cNvSpPr txBox="1"/>
          <p:nvPr/>
        </p:nvSpPr>
        <p:spPr>
          <a:xfrm>
            <a:off x="1398397" y="3432411"/>
            <a:ext cx="1877459" cy="866875"/>
          </a:xfrm>
          <a:prstGeom prst="roundRect">
            <a:avLst/>
          </a:prstGeom>
          <a:solidFill>
            <a:schemeClr val="tx2">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endParaRPr kumimoji="1" lang="ja-JP" altLang="en-US" sz="2000" b="1" dirty="0">
              <a:solidFill>
                <a:schemeClr val="bg1"/>
              </a:solidFill>
            </a:endParaRPr>
          </a:p>
        </p:txBody>
      </p:sp>
      <p:sp>
        <p:nvSpPr>
          <p:cNvPr id="51" name="正方形/長方形 50"/>
          <p:cNvSpPr/>
          <p:nvPr/>
        </p:nvSpPr>
        <p:spPr>
          <a:xfrm>
            <a:off x="1397288" y="3480267"/>
            <a:ext cx="1878568" cy="738664"/>
          </a:xfrm>
          <a:prstGeom prst="rect">
            <a:avLst/>
          </a:prstGeom>
        </p:spPr>
        <p:txBody>
          <a:bodyPr wrap="square">
            <a:spAutoFit/>
          </a:bodyPr>
          <a:lstStyle/>
          <a:p>
            <a:pPr algn="ctr"/>
            <a:r>
              <a:rPr lang="ja-JP" altLang="en-US" sz="2400" b="1" dirty="0" smtClean="0">
                <a:solidFill>
                  <a:schemeClr val="bg1"/>
                </a:solidFill>
              </a:rPr>
              <a:t>ブランド</a:t>
            </a:r>
            <a:r>
              <a:rPr lang="en-US" altLang="ja-JP" sz="2400" b="1" dirty="0" smtClean="0">
                <a:solidFill>
                  <a:schemeClr val="bg1"/>
                </a:solidFill>
              </a:rPr>
              <a:t>α</a:t>
            </a:r>
            <a:r>
              <a:rPr lang="ja-JP" altLang="en-US" b="1" dirty="0" smtClean="0">
                <a:solidFill>
                  <a:schemeClr val="bg1"/>
                </a:solidFill>
              </a:rPr>
              <a:t>への</a:t>
            </a:r>
            <a:endParaRPr lang="en-US" altLang="ja-JP" b="1" dirty="0" err="1" smtClean="0">
              <a:solidFill>
                <a:schemeClr val="bg1"/>
              </a:solidFill>
            </a:endParaRPr>
          </a:p>
          <a:p>
            <a:pPr algn="ctr"/>
            <a:r>
              <a:rPr lang="ja-JP" altLang="en-US" b="1" dirty="0" smtClean="0">
                <a:solidFill>
                  <a:schemeClr val="bg1"/>
                </a:solidFill>
              </a:rPr>
              <a:t>自己</a:t>
            </a:r>
            <a:r>
              <a:rPr lang="ja-JP" altLang="en-US" b="1" dirty="0">
                <a:solidFill>
                  <a:schemeClr val="bg1"/>
                </a:solidFill>
              </a:rPr>
              <a:t>投影</a:t>
            </a:r>
          </a:p>
        </p:txBody>
      </p:sp>
      <p:sp>
        <p:nvSpPr>
          <p:cNvPr id="34" name="下カーブ矢印 33"/>
          <p:cNvSpPr/>
          <p:nvPr/>
        </p:nvSpPr>
        <p:spPr>
          <a:xfrm rot="10800000">
            <a:off x="1873474" y="4350246"/>
            <a:ext cx="5599620" cy="1102209"/>
          </a:xfrm>
          <a:prstGeom prst="curvedDownArrow">
            <a:avLst>
              <a:gd name="adj1" fmla="val 25000"/>
              <a:gd name="adj2" fmla="val 67460"/>
              <a:gd name="adj3" fmla="val 25000"/>
            </a:avLst>
          </a:prstGeom>
          <a:solidFill>
            <a:schemeClr val="accent6"/>
          </a:solidFill>
          <a:ln w="571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3" name="下カーブ矢印 32"/>
          <p:cNvSpPr/>
          <p:nvPr/>
        </p:nvSpPr>
        <p:spPr>
          <a:xfrm>
            <a:off x="2127570" y="2222682"/>
            <a:ext cx="5599620" cy="1102209"/>
          </a:xfrm>
          <a:prstGeom prst="curvedDownArrow">
            <a:avLst>
              <a:gd name="adj1" fmla="val 25000"/>
              <a:gd name="adj2" fmla="val 67460"/>
              <a:gd name="adj3" fmla="val 25000"/>
            </a:avLst>
          </a:prstGeom>
          <a:solidFill>
            <a:schemeClr val="accent6"/>
          </a:solidFill>
          <a:ln w="571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23</a:t>
            </a:fld>
            <a:endParaRPr kumimoji="1" lang="ja-JP" altLang="en-US" dirty="0"/>
          </a:p>
        </p:txBody>
      </p:sp>
      <p:sp>
        <p:nvSpPr>
          <p:cNvPr id="39" name="雲形吹き出し 38"/>
          <p:cNvSpPr/>
          <p:nvPr/>
        </p:nvSpPr>
        <p:spPr>
          <a:xfrm rot="219641">
            <a:off x="60446" y="988168"/>
            <a:ext cx="2429095" cy="1418583"/>
          </a:xfrm>
          <a:prstGeom prst="cloudCallout">
            <a:avLst>
              <a:gd name="adj1" fmla="val -14819"/>
              <a:gd name="adj2" fmla="val 79748"/>
            </a:avLst>
          </a:prstGeom>
          <a:solidFill>
            <a:srgbClr val="66CC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000" b="1" dirty="0">
              <a:solidFill>
                <a:schemeClr val="bg1"/>
              </a:solidFill>
            </a:endParaRPr>
          </a:p>
        </p:txBody>
      </p:sp>
      <p:sp>
        <p:nvSpPr>
          <p:cNvPr id="69" name="テキスト ボックス 68"/>
          <p:cNvSpPr txBox="1"/>
          <p:nvPr/>
        </p:nvSpPr>
        <p:spPr>
          <a:xfrm>
            <a:off x="27811" y="4767887"/>
            <a:ext cx="1656184" cy="369332"/>
          </a:xfrm>
          <a:prstGeom prst="rect">
            <a:avLst/>
          </a:prstGeom>
          <a:noFill/>
        </p:spPr>
        <p:txBody>
          <a:bodyPr wrap="square" rtlCol="0">
            <a:spAutoFit/>
          </a:bodyPr>
          <a:lstStyle/>
          <a:p>
            <a:pPr algn="ctr"/>
            <a:r>
              <a:rPr kumimoji="1" lang="en-US" altLang="ja-JP" dirty="0" smtClean="0"/>
              <a:t>【</a:t>
            </a:r>
            <a:r>
              <a:rPr lang="ja-JP" altLang="en-US" dirty="0"/>
              <a:t>既存顧客</a:t>
            </a:r>
            <a:r>
              <a:rPr kumimoji="1" lang="en-US" altLang="ja-JP" dirty="0" smtClean="0"/>
              <a:t>】</a:t>
            </a:r>
          </a:p>
        </p:txBody>
      </p:sp>
      <p:sp>
        <p:nvSpPr>
          <p:cNvPr id="70" name="テキスト ボックス 69"/>
          <p:cNvSpPr txBox="1"/>
          <p:nvPr/>
        </p:nvSpPr>
        <p:spPr>
          <a:xfrm>
            <a:off x="7389960" y="4733774"/>
            <a:ext cx="1487909" cy="369332"/>
          </a:xfrm>
          <a:prstGeom prst="rect">
            <a:avLst/>
          </a:prstGeom>
          <a:noFill/>
        </p:spPr>
        <p:txBody>
          <a:bodyPr wrap="square" rtlCol="0">
            <a:spAutoFit/>
          </a:bodyPr>
          <a:lstStyle/>
          <a:p>
            <a:pPr algn="ctr"/>
            <a:r>
              <a:rPr kumimoji="1" lang="en-US" altLang="ja-JP" dirty="0" smtClean="0"/>
              <a:t>【</a:t>
            </a:r>
            <a:r>
              <a:rPr lang="ja-JP" altLang="en-US" dirty="0"/>
              <a:t>受け手</a:t>
            </a:r>
            <a:r>
              <a:rPr kumimoji="1" lang="en-US" altLang="ja-JP" dirty="0" smtClean="0"/>
              <a:t>】</a:t>
            </a:r>
          </a:p>
        </p:txBody>
      </p:sp>
      <p:sp>
        <p:nvSpPr>
          <p:cNvPr id="2" name="正方形/長方形 1"/>
          <p:cNvSpPr/>
          <p:nvPr/>
        </p:nvSpPr>
        <p:spPr>
          <a:xfrm>
            <a:off x="4057211" y="6105355"/>
            <a:ext cx="5111653" cy="261610"/>
          </a:xfrm>
          <a:prstGeom prst="rect">
            <a:avLst/>
          </a:prstGeom>
        </p:spPr>
        <p:txBody>
          <a:bodyPr wrap="square">
            <a:spAutoFit/>
          </a:bodyPr>
          <a:lstStyle/>
          <a:p>
            <a:pPr algn="ctr"/>
            <a:r>
              <a:rPr lang="ja-JP" altLang="en-US" sz="1100" dirty="0" smtClean="0"/>
              <a:t>柴田</a:t>
            </a:r>
            <a:r>
              <a:rPr lang="en-US" altLang="ja-JP" sz="1100" dirty="0" smtClean="0"/>
              <a:t>2007</a:t>
            </a:r>
            <a:r>
              <a:rPr lang="ja-JP" altLang="en-US" sz="1100" dirty="0" smtClean="0"/>
              <a:t>　ブランド</a:t>
            </a:r>
            <a:r>
              <a:rPr lang="ja-JP" altLang="en-US" sz="1100" dirty="0"/>
              <a:t>を通した自己呈示によるコミュニケーション・</a:t>
            </a:r>
            <a:r>
              <a:rPr lang="ja-JP" altLang="en-US" sz="1100" dirty="0" smtClean="0"/>
              <a:t>プロセス　を基に作成</a:t>
            </a:r>
            <a:endParaRPr lang="ja-JP" altLang="en-US" sz="1100" dirty="0"/>
          </a:p>
        </p:txBody>
      </p:sp>
      <p:sp>
        <p:nvSpPr>
          <p:cNvPr id="8" name="乗算記号 7"/>
          <p:cNvSpPr/>
          <p:nvPr/>
        </p:nvSpPr>
        <p:spPr>
          <a:xfrm>
            <a:off x="1549162" y="3066377"/>
            <a:ext cx="1574820" cy="1598941"/>
          </a:xfrm>
          <a:prstGeom prst="mathMultiply">
            <a:avLst>
              <a:gd name="adj1" fmla="val 7255"/>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24" name="タイトル 1"/>
          <p:cNvSpPr>
            <a:spLocks noGrp="1"/>
          </p:cNvSpPr>
          <p:nvPr>
            <p:ph type="title"/>
          </p:nvPr>
        </p:nvSpPr>
        <p:spPr>
          <a:xfrm>
            <a:off x="251520" y="116632"/>
            <a:ext cx="8640960" cy="778098"/>
          </a:xfrm>
        </p:spPr>
        <p:txBody>
          <a:bodyPr>
            <a:normAutofit/>
          </a:bodyPr>
          <a:lstStyle/>
          <a:p>
            <a:r>
              <a:rPr lang="ja-JP" altLang="en-US" sz="3600" dirty="0" smtClean="0"/>
              <a:t>ブランドによる自己表現の図</a:t>
            </a:r>
            <a:endParaRPr kumimoji="1" lang="ja-JP" altLang="en-US" sz="3600" dirty="0"/>
          </a:p>
        </p:txBody>
      </p:sp>
      <p:sp>
        <p:nvSpPr>
          <p:cNvPr id="9" name="正方形/長方形 8"/>
          <p:cNvSpPr/>
          <p:nvPr/>
        </p:nvSpPr>
        <p:spPr>
          <a:xfrm>
            <a:off x="72264" y="1086787"/>
            <a:ext cx="2376264" cy="1138773"/>
          </a:xfrm>
          <a:prstGeom prst="rect">
            <a:avLst/>
          </a:prstGeom>
        </p:spPr>
        <p:txBody>
          <a:bodyPr wrap="square">
            <a:spAutoFit/>
          </a:bodyPr>
          <a:lstStyle/>
          <a:p>
            <a:pPr lvl="0" algn="ctr"/>
            <a:r>
              <a:rPr lang="ja-JP" altLang="en-US" sz="2000" b="1" dirty="0">
                <a:solidFill>
                  <a:prstClr val="white"/>
                </a:solidFill>
              </a:rPr>
              <a:t>自己表現</a:t>
            </a:r>
            <a:endParaRPr lang="en-US" altLang="ja-JP" sz="2000" b="1" dirty="0">
              <a:solidFill>
                <a:prstClr val="white"/>
              </a:solidFill>
            </a:endParaRPr>
          </a:p>
          <a:p>
            <a:pPr lvl="0" algn="ctr"/>
            <a:r>
              <a:rPr lang="ja-JP" altLang="en-US" sz="2000" b="1" dirty="0" smtClean="0">
                <a:solidFill>
                  <a:prstClr val="white"/>
                </a:solidFill>
              </a:rPr>
              <a:t>「</a:t>
            </a:r>
            <a:r>
              <a:rPr lang="ja-JP" altLang="en-US" sz="2800" b="1" dirty="0" smtClean="0">
                <a:ln w="18000">
                  <a:solidFill>
                    <a:srgbClr val="C0504D">
                      <a:satMod val="140000"/>
                    </a:srgbClr>
                  </a:solidFill>
                  <a:prstDash val="solid"/>
                  <a:miter lim="800000"/>
                </a:ln>
                <a:solidFill>
                  <a:prstClr val="white"/>
                </a:solidFill>
                <a:effectLst>
                  <a:outerShdw blurRad="25500" dist="23000" dir="7020000" algn="tl">
                    <a:srgbClr val="000000">
                      <a:alpha val="50000"/>
                    </a:srgbClr>
                  </a:outerShdw>
                </a:effectLst>
              </a:rPr>
              <a:t>おしとやか</a:t>
            </a:r>
            <a:r>
              <a:rPr lang="ja-JP" altLang="en-US" sz="2000" b="1" dirty="0">
                <a:solidFill>
                  <a:prstClr val="white"/>
                </a:solidFill>
              </a:rPr>
              <a:t>」と</a:t>
            </a:r>
            <a:r>
              <a:rPr lang="ja-JP" altLang="en-US" sz="2000" b="1" dirty="0" smtClean="0">
                <a:solidFill>
                  <a:prstClr val="white"/>
                </a:solidFill>
              </a:rPr>
              <a:t>みられたい</a:t>
            </a:r>
            <a:endParaRPr lang="ja-JP" altLang="en-US" sz="2000" b="1" dirty="0">
              <a:solidFill>
                <a:prstClr val="white"/>
              </a:solidFill>
            </a:endParaRPr>
          </a:p>
        </p:txBody>
      </p:sp>
      <p:pic>
        <p:nvPicPr>
          <p:cNvPr id="1032" name="Picture 8" descr="http://yahooblogkawaiigazou.up.seesaa.net/image/180341-6144616-18-20021795-pc.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4667" b="90333" l="72375" r="92375">
                        <a14:foregroundMark x1="75625" y1="48500" x2="75625" y2="48500"/>
                        <a14:foregroundMark x1="75750" y1="52667" x2="75750" y2="52667"/>
                        <a14:backgroundMark x1="73125" y1="47000" x2="73125" y2="47000"/>
                        <a14:backgroundMark x1="73375" y1="49167" x2="73375" y2="49167"/>
                        <a14:backgroundMark x1="75000" y1="50833" x2="75000" y2="50833"/>
                        <a14:backgroundMark x1="78875" y1="73000" x2="78875" y2="73000"/>
                      </a14:backgroundRemoval>
                    </a14:imgEffect>
                  </a14:imgLayer>
                </a14:imgProps>
              </a:ext>
              <a:ext uri="{28A0092B-C50C-407E-A947-70E740481C1C}">
                <a14:useLocalDpi xmlns:a14="http://schemas.microsoft.com/office/drawing/2010/main" val="0"/>
              </a:ext>
            </a:extLst>
          </a:blip>
          <a:srcRect l="72396" t="37223" r="7719" b="20073"/>
          <a:stretch/>
        </p:blipFill>
        <p:spPr bwMode="auto">
          <a:xfrm>
            <a:off x="7727190" y="2891885"/>
            <a:ext cx="1150966" cy="1853879"/>
          </a:xfrm>
          <a:prstGeom prst="rect">
            <a:avLst/>
          </a:prstGeom>
          <a:noFill/>
          <a:extLst>
            <a:ext uri="{909E8E84-426E-40DD-AFC4-6F175D3DCCD1}">
              <a14:hiddenFill xmlns:a14="http://schemas.microsoft.com/office/drawing/2010/main">
                <a:solidFill>
                  <a:srgbClr val="FFFFFF"/>
                </a:solidFill>
              </a14:hiddenFill>
            </a:ext>
          </a:extLst>
        </p:spPr>
      </p:pic>
      <p:sp>
        <p:nvSpPr>
          <p:cNvPr id="30" name="雲形吹き出し 29"/>
          <p:cNvSpPr/>
          <p:nvPr/>
        </p:nvSpPr>
        <p:spPr>
          <a:xfrm rot="173328">
            <a:off x="6596976" y="981098"/>
            <a:ext cx="2445632" cy="1432720"/>
          </a:xfrm>
          <a:prstGeom prst="cloudCallout">
            <a:avLst>
              <a:gd name="adj1" fmla="val 12650"/>
              <a:gd name="adj2" fmla="val 83619"/>
            </a:avLst>
          </a:prstGeom>
          <a:solidFill>
            <a:srgbClr val="66CCFF"/>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dirty="0">
              <a:solidFill>
                <a:schemeClr val="bg1"/>
              </a:solidFill>
            </a:endParaRPr>
          </a:p>
        </p:txBody>
      </p:sp>
      <p:sp>
        <p:nvSpPr>
          <p:cNvPr id="12" name="正方形/長方形 11"/>
          <p:cNvSpPr/>
          <p:nvPr/>
        </p:nvSpPr>
        <p:spPr>
          <a:xfrm>
            <a:off x="6927562" y="1158850"/>
            <a:ext cx="1784463" cy="1077218"/>
          </a:xfrm>
          <a:prstGeom prst="rect">
            <a:avLst/>
          </a:prstGeom>
        </p:spPr>
        <p:txBody>
          <a:bodyPr wrap="none">
            <a:spAutoFit/>
          </a:bodyPr>
          <a:lstStyle/>
          <a:p>
            <a:pPr algn="ctr"/>
            <a:r>
              <a:rPr lang="ja-JP" altLang="en-US" b="1" dirty="0" smtClean="0">
                <a:solidFill>
                  <a:schemeClr val="bg1"/>
                </a:solidFill>
                <a:latin typeface="HGPｺﾞｼｯｸE" pitchFamily="50" charset="-128"/>
                <a:ea typeface="HGPｺﾞｼｯｸE" pitchFamily="50" charset="-128"/>
              </a:rPr>
              <a:t>Ａさんって</a:t>
            </a:r>
            <a:endParaRPr lang="en-US" altLang="ja-JP" b="1" dirty="0" smtClean="0">
              <a:solidFill>
                <a:schemeClr val="bg1"/>
              </a:solidFill>
              <a:latin typeface="HGPｺﾞｼｯｸE" pitchFamily="50" charset="-128"/>
              <a:ea typeface="HGPｺﾞｼｯｸE" pitchFamily="50" charset="-128"/>
            </a:endParaRPr>
          </a:p>
          <a:p>
            <a:pPr algn="ctr"/>
            <a:r>
              <a:rPr lang="ja-JP" altLang="en-US"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HGPｺﾞｼｯｸE" pitchFamily="50" charset="-128"/>
                <a:ea typeface="HGPｺﾞｼｯｸE" pitchFamily="50" charset="-128"/>
              </a:rPr>
              <a:t>おしとやか</a:t>
            </a:r>
            <a:endParaRPr lang="en-US" altLang="ja-JP" sz="28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HGPｺﾞｼｯｸE" pitchFamily="50" charset="-128"/>
              <a:ea typeface="HGPｺﾞｼｯｸE" pitchFamily="50" charset="-128"/>
            </a:endParaRPr>
          </a:p>
          <a:p>
            <a:pPr algn="ctr"/>
            <a:r>
              <a:rPr lang="ja-JP" altLang="en-US" b="1" dirty="0" smtClean="0">
                <a:solidFill>
                  <a:schemeClr val="bg1"/>
                </a:solidFill>
                <a:latin typeface="HGPｺﾞｼｯｸE" pitchFamily="50" charset="-128"/>
                <a:ea typeface="HGPｺﾞｼｯｸE" pitchFamily="50" charset="-128"/>
              </a:rPr>
              <a:t>な感じね</a:t>
            </a:r>
            <a:endParaRPr lang="ja-JP" altLang="en-US" b="1" dirty="0">
              <a:solidFill>
                <a:schemeClr val="bg1"/>
              </a:solidFill>
              <a:latin typeface="HGPｺﾞｼｯｸE" pitchFamily="50" charset="-128"/>
              <a:ea typeface="HGPｺﾞｼｯｸE" pitchFamily="50" charset="-128"/>
            </a:endParaRPr>
          </a:p>
        </p:txBody>
      </p:sp>
      <p:sp>
        <p:nvSpPr>
          <p:cNvPr id="29" name="雲形吹き出し 28"/>
          <p:cNvSpPr/>
          <p:nvPr/>
        </p:nvSpPr>
        <p:spPr>
          <a:xfrm rot="173328">
            <a:off x="6596976" y="989414"/>
            <a:ext cx="2445632" cy="1432720"/>
          </a:xfrm>
          <a:prstGeom prst="cloudCallout">
            <a:avLst>
              <a:gd name="adj1" fmla="val 12650"/>
              <a:gd name="adj2" fmla="val 83619"/>
            </a:avLst>
          </a:prstGeom>
          <a:solidFill>
            <a:srgbClr val="FF6699"/>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dirty="0"/>
          </a:p>
        </p:txBody>
      </p:sp>
      <p:sp>
        <p:nvSpPr>
          <p:cNvPr id="11" name="正方形/長方形 10"/>
          <p:cNvSpPr/>
          <p:nvPr/>
        </p:nvSpPr>
        <p:spPr>
          <a:xfrm>
            <a:off x="7220109" y="1117564"/>
            <a:ext cx="1199367" cy="1077218"/>
          </a:xfrm>
          <a:prstGeom prst="rect">
            <a:avLst/>
          </a:prstGeom>
        </p:spPr>
        <p:txBody>
          <a:bodyPr wrap="none">
            <a:spAutoFit/>
          </a:bodyPr>
          <a:lstStyle/>
          <a:p>
            <a:pPr lvl="0" algn="ctr"/>
            <a:r>
              <a:rPr lang="en-US" altLang="ja-JP" b="1" dirty="0">
                <a:solidFill>
                  <a:prstClr val="white"/>
                </a:solidFill>
                <a:latin typeface="+mn-ea"/>
              </a:rPr>
              <a:t>A </a:t>
            </a:r>
            <a:r>
              <a:rPr lang="ja-JP" altLang="en-US" b="1" dirty="0" err="1" smtClean="0">
                <a:solidFill>
                  <a:prstClr val="white"/>
                </a:solidFill>
                <a:latin typeface="+mn-ea"/>
              </a:rPr>
              <a:t>さんって</a:t>
            </a:r>
            <a:endParaRPr lang="en-US" altLang="ja-JP" b="1" dirty="0" smtClean="0">
              <a:solidFill>
                <a:prstClr val="white"/>
              </a:solidFill>
              <a:latin typeface="+mn-ea"/>
            </a:endParaRPr>
          </a:p>
          <a:p>
            <a:pPr lvl="0" algn="ctr"/>
            <a:r>
              <a:rPr lang="ja-JP" altLang="en-US" sz="2800" b="1" dirty="0" smtClean="0">
                <a:ln w="12700" cmpd="sng">
                  <a:solidFill>
                    <a:srgbClr val="0033CC"/>
                  </a:solidFill>
                  <a:prstDash val="solid"/>
                </a:ln>
                <a:solidFill>
                  <a:schemeClr val="accent1">
                    <a:lumMod val="40000"/>
                    <a:lumOff val="60000"/>
                  </a:schemeClr>
                </a:solidFill>
                <a:effectLst>
                  <a:outerShdw blurRad="50800" dist="40000" dir="5400000" algn="tl" rotWithShape="0">
                    <a:srgbClr val="000000">
                      <a:shade val="5000"/>
                      <a:satMod val="120000"/>
                      <a:alpha val="33000"/>
                    </a:srgbClr>
                  </a:outerShdw>
                </a:effectLst>
              </a:rPr>
              <a:t>派手</a:t>
            </a:r>
            <a:endParaRPr lang="en-US" altLang="ja-JP" sz="2800" b="1" dirty="0" smtClean="0">
              <a:ln w="12700" cmpd="sng">
                <a:solidFill>
                  <a:srgbClr val="0033CC"/>
                </a:solidFill>
                <a:prstDash val="solid"/>
              </a:ln>
              <a:solidFill>
                <a:schemeClr val="accent1">
                  <a:lumMod val="40000"/>
                  <a:lumOff val="60000"/>
                </a:schemeClr>
              </a:solidFill>
              <a:effectLst>
                <a:outerShdw blurRad="50800" dist="40000" dir="5400000" algn="tl" rotWithShape="0">
                  <a:srgbClr val="000000">
                    <a:shade val="5000"/>
                    <a:satMod val="120000"/>
                    <a:alpha val="33000"/>
                  </a:srgbClr>
                </a:outerShdw>
              </a:effectLst>
            </a:endParaRPr>
          </a:p>
          <a:p>
            <a:pPr lvl="0" algn="ctr"/>
            <a:r>
              <a:rPr lang="ja-JP" altLang="en-US" b="1" dirty="0" smtClean="0">
                <a:solidFill>
                  <a:prstClr val="white"/>
                </a:solidFill>
              </a:rPr>
              <a:t>な感じね</a:t>
            </a:r>
            <a:endParaRPr lang="ja-JP" altLang="en-US" b="1" dirty="0">
              <a:solidFill>
                <a:prstClr val="white"/>
              </a:solidFill>
            </a:endParaRPr>
          </a:p>
        </p:txBody>
      </p:sp>
      <p:sp>
        <p:nvSpPr>
          <p:cNvPr id="74" name="星 7 73"/>
          <p:cNvSpPr/>
          <p:nvPr/>
        </p:nvSpPr>
        <p:spPr>
          <a:xfrm>
            <a:off x="3974363" y="1458404"/>
            <a:ext cx="1930611" cy="1703984"/>
          </a:xfrm>
          <a:prstGeom prst="star7">
            <a:avLst/>
          </a:prstGeom>
          <a:ln>
            <a:noFill/>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4025412" y="1894897"/>
            <a:ext cx="1803935" cy="830997"/>
          </a:xfrm>
          <a:prstGeom prst="rect">
            <a:avLst/>
          </a:prstGeom>
        </p:spPr>
        <p:txBody>
          <a:bodyPr wrap="square">
            <a:spAutoFit/>
          </a:bodyPr>
          <a:lstStyle/>
          <a:p>
            <a:pPr algn="ctr"/>
            <a:r>
              <a:rPr lang="ja-JP" altLang="en-US" sz="2400" dirty="0" smtClean="0">
                <a:solidFill>
                  <a:schemeClr val="bg1"/>
                </a:solidFill>
                <a:latin typeface="HGP創英角ｺﾞｼｯｸUB" pitchFamily="50" charset="-128"/>
                <a:ea typeface="HGP創英角ｺﾞｼｯｸUB" pitchFamily="50" charset="-128"/>
              </a:rPr>
              <a:t>派手な</a:t>
            </a:r>
            <a:endParaRPr lang="en-US" altLang="ja-JP" sz="2400" dirty="0" smtClean="0">
              <a:solidFill>
                <a:schemeClr val="bg1"/>
              </a:solidFill>
              <a:latin typeface="HGP創英角ｺﾞｼｯｸUB" pitchFamily="50" charset="-128"/>
              <a:ea typeface="HGP創英角ｺﾞｼｯｸUB" pitchFamily="50" charset="-128"/>
            </a:endParaRPr>
          </a:p>
          <a:p>
            <a:pPr algn="ctr"/>
            <a:r>
              <a:rPr lang="ja-JP" altLang="en-US" sz="2400" dirty="0" smtClean="0">
                <a:solidFill>
                  <a:schemeClr val="bg1"/>
                </a:solidFill>
                <a:latin typeface="HGP創英角ｺﾞｼｯｸUB" pitchFamily="50" charset="-128"/>
                <a:ea typeface="HGP創英角ｺﾞｼｯｸUB" pitchFamily="50" charset="-128"/>
              </a:rPr>
              <a:t>付録</a:t>
            </a:r>
            <a:endParaRPr lang="en-US" altLang="ja-JP" sz="2400" dirty="0" smtClean="0">
              <a:solidFill>
                <a:schemeClr val="bg1"/>
              </a:solidFill>
              <a:latin typeface="HGP創英角ｺﾞｼｯｸUB" pitchFamily="50" charset="-128"/>
              <a:ea typeface="HGP創英角ｺﾞｼｯｸUB" pitchFamily="50" charset="-128"/>
            </a:endParaRPr>
          </a:p>
        </p:txBody>
      </p:sp>
      <p:sp>
        <p:nvSpPr>
          <p:cNvPr id="42" name="角丸四角形 41"/>
          <p:cNvSpPr/>
          <p:nvPr/>
        </p:nvSpPr>
        <p:spPr>
          <a:xfrm>
            <a:off x="4673284" y="5153284"/>
            <a:ext cx="4038741" cy="844259"/>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4817300" y="5113748"/>
            <a:ext cx="618796" cy="923330"/>
          </a:xfrm>
          <a:prstGeom prst="rect">
            <a:avLst/>
          </a:prstGeom>
          <a:noFill/>
          <a:effectLst>
            <a:softEdge rad="635000"/>
          </a:effectLst>
        </p:spPr>
        <p:txBody>
          <a:bodyPr wrap="square" lIns="91440" tIns="45720" rIns="91440" bIns="45720" anchor="t">
            <a:spAutoFit/>
          </a:bodyPr>
          <a:lstStyle/>
          <a:p>
            <a:pPr algn="ctr"/>
            <a:r>
              <a:rPr lang="en-US" altLang="ja-JP" sz="5400" b="1" dirty="0" smtClean="0">
                <a:ln w="31550" cmpd="sng">
                  <a:solidFill>
                    <a:srgbClr val="C00000"/>
                  </a:solidFill>
                  <a:prstDash val="solid"/>
                </a:ln>
                <a:solidFill>
                  <a:schemeClr val="accent2">
                    <a:lumMod val="40000"/>
                    <a:lumOff val="60000"/>
                  </a:schemeClr>
                </a:solidFill>
                <a:effectLst>
                  <a:outerShdw blurRad="50800" dist="40000" dir="5400000" algn="tl" rotWithShape="0">
                    <a:srgbClr val="000000">
                      <a:shade val="5000"/>
                      <a:satMod val="120000"/>
                      <a:alpha val="33000"/>
                    </a:srgbClr>
                  </a:outerShdw>
                </a:effectLst>
              </a:rPr>
              <a:t>A</a:t>
            </a:r>
            <a:endParaRPr lang="ja-JP" altLang="en-US" sz="2000" b="1" dirty="0">
              <a:ln w="31550" cmpd="sng">
                <a:noFill/>
                <a:prstDash val="solid"/>
              </a:ln>
            </a:endParaRPr>
          </a:p>
        </p:txBody>
      </p:sp>
      <p:sp>
        <p:nvSpPr>
          <p:cNvPr id="65" name="テキスト ボックス 64"/>
          <p:cNvSpPr txBox="1"/>
          <p:nvPr/>
        </p:nvSpPr>
        <p:spPr>
          <a:xfrm>
            <a:off x="7697663" y="5252247"/>
            <a:ext cx="782668" cy="646331"/>
          </a:xfrm>
          <a:prstGeom prst="rect">
            <a:avLst/>
          </a:prstGeom>
          <a:noFill/>
        </p:spPr>
        <p:txBody>
          <a:bodyPr wrap="square" rtlCol="0">
            <a:spAutoFit/>
          </a:bodyPr>
          <a:lstStyle/>
          <a:p>
            <a:r>
              <a:rPr kumimoji="1" lang="ja-JP" altLang="en-US" b="1" dirty="0" smtClean="0"/>
              <a:t>・解釈</a:t>
            </a:r>
            <a:endParaRPr kumimoji="1" lang="en-US" altLang="ja-JP" b="1" dirty="0" smtClean="0"/>
          </a:p>
          <a:p>
            <a:r>
              <a:rPr lang="ja-JP" altLang="en-US" b="1" dirty="0" smtClean="0"/>
              <a:t>・解読</a:t>
            </a:r>
            <a:endParaRPr kumimoji="1" lang="ja-JP" altLang="en-US" b="1" dirty="0"/>
          </a:p>
        </p:txBody>
      </p:sp>
      <p:sp>
        <p:nvSpPr>
          <p:cNvPr id="78" name="左大かっこ 77"/>
          <p:cNvSpPr/>
          <p:nvPr/>
        </p:nvSpPr>
        <p:spPr>
          <a:xfrm>
            <a:off x="7697663" y="5252247"/>
            <a:ext cx="172062" cy="683122"/>
          </a:xfrm>
          <a:prstGeom prst="leftBracket">
            <a:avLst/>
          </a:prstGeom>
          <a:ln w="53975">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 name="正方形/長方形 9"/>
          <p:cNvSpPr/>
          <p:nvPr/>
        </p:nvSpPr>
        <p:spPr>
          <a:xfrm>
            <a:off x="5252468" y="5344579"/>
            <a:ext cx="1696298" cy="523220"/>
          </a:xfrm>
          <a:prstGeom prst="rect">
            <a:avLst/>
          </a:prstGeom>
        </p:spPr>
        <p:txBody>
          <a:bodyPr wrap="none">
            <a:spAutoFit/>
          </a:bodyPr>
          <a:lstStyle/>
          <a:p>
            <a:r>
              <a:rPr lang="ja-JP" altLang="en-US" b="1" dirty="0" smtClean="0">
                <a:ln w="31550" cmpd="sng">
                  <a:noFill/>
                  <a:prstDash val="solid"/>
                </a:ln>
              </a:rPr>
              <a:t>＝</a:t>
            </a:r>
            <a:r>
              <a:rPr lang="ja-JP" altLang="en-US" sz="2800" b="1" dirty="0">
                <a:ln w="31550" cmpd="sng">
                  <a:noFill/>
                  <a:prstDash val="solid"/>
                </a:ln>
              </a:rPr>
              <a:t>派手</a:t>
            </a:r>
            <a:r>
              <a:rPr lang="ja-JP" altLang="en-US" sz="2800" b="1" dirty="0" smtClean="0">
                <a:ln w="31550" cmpd="sng">
                  <a:noFill/>
                  <a:prstDash val="solid"/>
                </a:ln>
              </a:rPr>
              <a:t>な</a:t>
            </a:r>
            <a:r>
              <a:rPr lang="ja-JP" altLang="en-US" b="1" dirty="0">
                <a:ln w="31550" cmpd="sng">
                  <a:noFill/>
                  <a:prstDash val="solid"/>
                </a:ln>
              </a:rPr>
              <a:t>人</a:t>
            </a:r>
            <a:endParaRPr lang="ja-JP" altLang="en-US" dirty="0"/>
          </a:p>
        </p:txBody>
      </p:sp>
      <p:sp>
        <p:nvSpPr>
          <p:cNvPr id="35" name="円/楕円 34"/>
          <p:cNvSpPr/>
          <p:nvPr/>
        </p:nvSpPr>
        <p:spPr>
          <a:xfrm>
            <a:off x="3733881" y="3224425"/>
            <a:ext cx="2386998" cy="119234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solidFill>
                <a:schemeClr val="tx1"/>
              </a:solidFill>
              <a:latin typeface="HGP創英角ｺﾞｼｯｸUB" pitchFamily="50" charset="-128"/>
              <a:ea typeface="HGP創英角ｺﾞｼｯｸUB" pitchFamily="50" charset="-128"/>
            </a:endParaRPr>
          </a:p>
        </p:txBody>
      </p:sp>
      <p:sp>
        <p:nvSpPr>
          <p:cNvPr id="36" name="正方形/長方形 35"/>
          <p:cNvSpPr/>
          <p:nvPr/>
        </p:nvSpPr>
        <p:spPr>
          <a:xfrm>
            <a:off x="3746170" y="3403323"/>
            <a:ext cx="2386998" cy="892552"/>
          </a:xfrm>
          <a:prstGeom prst="rect">
            <a:avLst/>
          </a:prstGeom>
        </p:spPr>
        <p:txBody>
          <a:bodyPr wrap="square">
            <a:spAutoFit/>
          </a:bodyPr>
          <a:lstStyle/>
          <a:p>
            <a:pPr algn="ctr"/>
            <a:r>
              <a:rPr lang="ja-JP" altLang="en-US" sz="2400" dirty="0" smtClean="0">
                <a:latin typeface="HGP創英角ｺﾞｼｯｸUB" pitchFamily="50" charset="-128"/>
                <a:ea typeface="HGP創英角ｺﾞｼｯｸUB" pitchFamily="50" charset="-128"/>
              </a:rPr>
              <a:t>自己表現</a:t>
            </a:r>
            <a:endParaRPr lang="en-US" altLang="ja-JP" sz="2400" dirty="0" smtClean="0">
              <a:latin typeface="HGP創英角ｺﾞｼｯｸUB" pitchFamily="50" charset="-128"/>
              <a:ea typeface="HGP創英角ｺﾞｼｯｸUB" pitchFamily="50" charset="-128"/>
            </a:endParaRPr>
          </a:p>
          <a:p>
            <a:pPr algn="ctr"/>
            <a:r>
              <a:rPr lang="ja-JP" altLang="en-US" sz="2800" b="1" dirty="0" smtClean="0">
                <a:latin typeface="HGP創英角ｺﾞｼｯｸUB" pitchFamily="50" charset="-128"/>
                <a:ea typeface="HGP創英角ｺﾞｼｯｸUB" pitchFamily="50" charset="-128"/>
              </a:rPr>
              <a:t>失敗</a:t>
            </a:r>
            <a:endParaRPr lang="ja-JP" altLang="en-US" sz="2800" b="1" dirty="0">
              <a:latin typeface="HGP創英角ｺﾞｼｯｸUB" pitchFamily="50" charset="-128"/>
              <a:ea typeface="HGP創英角ｺﾞｼｯｸUB" pitchFamily="50" charset="-128"/>
            </a:endParaRPr>
          </a:p>
        </p:txBody>
      </p:sp>
      <p:sp>
        <p:nvSpPr>
          <p:cNvPr id="13" name="円形吹き出し 12"/>
          <p:cNvSpPr/>
          <p:nvPr/>
        </p:nvSpPr>
        <p:spPr>
          <a:xfrm>
            <a:off x="2569675" y="1012965"/>
            <a:ext cx="1595836" cy="1130533"/>
          </a:xfrm>
          <a:prstGeom prst="wedgeEllipseCallout">
            <a:avLst>
              <a:gd name="adj1" fmla="val 47226"/>
              <a:gd name="adj2" fmla="val 36367"/>
            </a:avLst>
          </a:prstGeom>
          <a:no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2665249" y="1116566"/>
            <a:ext cx="1404688" cy="923330"/>
          </a:xfrm>
          <a:prstGeom prst="rect">
            <a:avLst/>
          </a:prstGeom>
          <a:noFill/>
        </p:spPr>
        <p:txBody>
          <a:bodyPr wrap="square" rtlCol="0">
            <a:spAutoFit/>
          </a:bodyPr>
          <a:lstStyle/>
          <a:p>
            <a:pPr algn="ctr"/>
            <a:r>
              <a:rPr kumimoji="1" lang="ja-JP" altLang="en-US" dirty="0" smtClean="0"/>
              <a:t>ブランド</a:t>
            </a:r>
            <a:r>
              <a:rPr lang="en-US" altLang="ja-JP" dirty="0" smtClean="0"/>
              <a:t>α</a:t>
            </a:r>
            <a:r>
              <a:rPr lang="ja-JP" altLang="en-US" dirty="0" smtClean="0"/>
              <a:t>の</a:t>
            </a:r>
            <a:endParaRPr lang="en-US" altLang="ja-JP" dirty="0" smtClean="0"/>
          </a:p>
          <a:p>
            <a:pPr algn="ctr"/>
            <a:r>
              <a:rPr kumimoji="1" lang="ja-JP" altLang="en-US" dirty="0"/>
              <a:t>正規品と</a:t>
            </a:r>
            <a:endParaRPr kumimoji="1" lang="en-US" altLang="ja-JP" dirty="0" smtClean="0"/>
          </a:p>
          <a:p>
            <a:pPr algn="ctr"/>
            <a:r>
              <a:rPr kumimoji="1" lang="ja-JP" altLang="en-US" dirty="0" smtClean="0"/>
              <a:t>類似度低い</a:t>
            </a:r>
            <a:endParaRPr kumimoji="1" lang="ja-JP" altLang="en-US" dirty="0"/>
          </a:p>
        </p:txBody>
      </p:sp>
      <p:sp>
        <p:nvSpPr>
          <p:cNvPr id="41" name="円形吹き出し 40"/>
          <p:cNvSpPr/>
          <p:nvPr/>
        </p:nvSpPr>
        <p:spPr>
          <a:xfrm>
            <a:off x="5126698" y="1012965"/>
            <a:ext cx="1193500" cy="643208"/>
          </a:xfrm>
          <a:prstGeom prst="wedgeEllipseCallout">
            <a:avLst>
              <a:gd name="adj1" fmla="val -26984"/>
              <a:gd name="adj2" fmla="val 69630"/>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5" name="テキスト ボックス 44"/>
          <p:cNvSpPr txBox="1"/>
          <p:nvPr/>
        </p:nvSpPr>
        <p:spPr>
          <a:xfrm>
            <a:off x="5126698" y="1134514"/>
            <a:ext cx="1193500" cy="400110"/>
          </a:xfrm>
          <a:prstGeom prst="rect">
            <a:avLst/>
          </a:prstGeom>
          <a:noFill/>
        </p:spPr>
        <p:txBody>
          <a:bodyPr wrap="square" rtlCol="0">
            <a:spAutoFit/>
          </a:bodyPr>
          <a:lstStyle/>
          <a:p>
            <a:pPr algn="ctr"/>
            <a:r>
              <a:rPr kumimoji="1" lang="ja-JP" altLang="en-US" sz="2000" dirty="0" smtClean="0">
                <a:latin typeface="HGP創英角ｺﾞｼｯｸUB" pitchFamily="50" charset="-128"/>
                <a:ea typeface="HGP創英角ｺﾞｼｯｸUB" pitchFamily="50" charset="-128"/>
              </a:rPr>
              <a:t>大ヒット</a:t>
            </a:r>
            <a:endParaRPr kumimoji="1" lang="en-US" altLang="ja-JP" sz="2000" dirty="0" smtClean="0">
              <a:latin typeface="HGP創英角ｺﾞｼｯｸUB" pitchFamily="50" charset="-128"/>
              <a:ea typeface="HGP創英角ｺﾞｼｯｸUB" pitchFamily="50" charset="-128"/>
            </a:endParaRPr>
          </a:p>
        </p:txBody>
      </p:sp>
      <p:sp>
        <p:nvSpPr>
          <p:cNvPr id="49" name="正方形/長方形 48"/>
          <p:cNvSpPr/>
          <p:nvPr/>
        </p:nvSpPr>
        <p:spPr>
          <a:xfrm>
            <a:off x="604803" y="4892521"/>
            <a:ext cx="502199" cy="923330"/>
          </a:xfrm>
          <a:prstGeom prst="rect">
            <a:avLst/>
          </a:prstGeom>
          <a:noFill/>
          <a:effectLst>
            <a:softEdge rad="635000"/>
          </a:effectLst>
        </p:spPr>
        <p:txBody>
          <a:bodyPr wrap="square" lIns="91440" tIns="45720" rIns="91440" bIns="45720">
            <a:spAutoFit/>
          </a:bodyPr>
          <a:lstStyle/>
          <a:p>
            <a:pPr algn="ctr"/>
            <a:r>
              <a:rPr lang="en-US" altLang="ja-JP" sz="5400" b="1" dirty="0" smtClean="0">
                <a:ln w="31550" cmpd="sng">
                  <a:solidFill>
                    <a:srgbClr val="C00000"/>
                  </a:solidFill>
                  <a:prstDash val="solid"/>
                </a:ln>
                <a:solidFill>
                  <a:schemeClr val="accent2">
                    <a:lumMod val="40000"/>
                    <a:lumOff val="60000"/>
                  </a:schemeClr>
                </a:solidFill>
                <a:effectLst>
                  <a:outerShdw blurRad="50800" dist="40000" dir="5400000" algn="tl" rotWithShape="0">
                    <a:srgbClr val="000000">
                      <a:shade val="5000"/>
                      <a:satMod val="120000"/>
                      <a:alpha val="33000"/>
                    </a:srgbClr>
                  </a:outerShdw>
                </a:effectLst>
              </a:rPr>
              <a:t>A</a:t>
            </a:r>
            <a:endParaRPr lang="ja-JP" altLang="en-US" sz="2000" dirty="0">
              <a:ln w="31550" cmpd="sng">
                <a:noFill/>
                <a:prstDash val="solid"/>
              </a:ln>
              <a:solidFill>
                <a:sysClr val="windowText" lastClr="000000"/>
              </a:solidFill>
            </a:endParaRPr>
          </a:p>
        </p:txBody>
      </p:sp>
    </p:spTree>
    <p:extLst>
      <p:ext uri="{BB962C8B-B14F-4D97-AF65-F5344CB8AC3E}">
        <p14:creationId xmlns:p14="http://schemas.microsoft.com/office/powerpoint/2010/main" val="204333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8" grpId="0" animBg="1"/>
      <p:bldP spid="29" grpId="0" animBg="1"/>
      <p:bldP spid="11" grpId="0"/>
      <p:bldP spid="74" grpId="0" animBg="1"/>
      <p:bldP spid="42" grpId="0" animBg="1"/>
      <p:bldP spid="37" grpId="0"/>
      <p:bldP spid="65" grpId="0"/>
      <p:bldP spid="78" grpId="0" animBg="1"/>
      <p:bldP spid="10" grpId="0"/>
      <p:bldP spid="35" grpId="0" animBg="1"/>
      <p:bldP spid="36" grpId="0"/>
      <p:bldP spid="13" grpId="0" animBg="1"/>
      <p:bldP spid="16" grpId="0"/>
      <p:bldP spid="41" grpId="0" animBg="1"/>
      <p:bldP spid="45"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dirty="0" smtClean="0"/>
              <a:t>類似度と許容度の関係性</a:t>
            </a:r>
            <a:endParaRPr kumimoji="1" lang="ja-JP" altLang="en-US" dirty="0"/>
          </a:p>
        </p:txBody>
      </p:sp>
      <p:sp>
        <p:nvSpPr>
          <p:cNvPr id="22" name="角丸四角形 21"/>
          <p:cNvSpPr/>
          <p:nvPr/>
        </p:nvSpPr>
        <p:spPr>
          <a:xfrm>
            <a:off x="314850" y="1875149"/>
            <a:ext cx="3408447" cy="3844814"/>
          </a:xfrm>
          <a:prstGeom prst="round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テキスト ボックス 23"/>
          <p:cNvSpPr txBox="1"/>
          <p:nvPr/>
        </p:nvSpPr>
        <p:spPr>
          <a:xfrm>
            <a:off x="314851" y="2597227"/>
            <a:ext cx="3408446" cy="2400657"/>
          </a:xfrm>
          <a:prstGeom prst="rect">
            <a:avLst/>
          </a:prstGeom>
          <a:noFill/>
        </p:spPr>
        <p:txBody>
          <a:bodyPr wrap="square" rtlCol="0">
            <a:spAutoFit/>
          </a:bodyPr>
          <a:lstStyle/>
          <a:p>
            <a:pPr algn="ctr"/>
            <a:r>
              <a:rPr kumimoji="1" lang="ja-JP" altLang="en-US" sz="3000" dirty="0" smtClean="0">
                <a:latin typeface="HGP創英角ｺﾞｼｯｸUB" pitchFamily="50" charset="-128"/>
                <a:ea typeface="HGP創英角ｺﾞｼｯｸUB" pitchFamily="50" charset="-128"/>
              </a:rPr>
              <a:t>正規品と付録との</a:t>
            </a:r>
            <a:r>
              <a:rPr kumimoji="1" lang="ja-JP" altLang="en-US" sz="3000" b="1" dirty="0" smtClean="0">
                <a:solidFill>
                  <a:srgbClr val="FF0000"/>
                </a:solidFill>
                <a:latin typeface="HGP創英角ｺﾞｼｯｸUB" pitchFamily="50" charset="-128"/>
                <a:ea typeface="HGP創英角ｺﾞｼｯｸUB" pitchFamily="50" charset="-128"/>
              </a:rPr>
              <a:t>類似度が低すぎる</a:t>
            </a:r>
            <a:r>
              <a:rPr lang="ja-JP" altLang="en-US" sz="3000" dirty="0" smtClean="0">
                <a:latin typeface="HGP創英角ｺﾞｼｯｸUB" pitchFamily="50" charset="-128"/>
                <a:ea typeface="HGP創英角ｺﾞｼｯｸUB" pitchFamily="50" charset="-128"/>
              </a:rPr>
              <a:t>付録は</a:t>
            </a:r>
            <a:endParaRPr lang="en-US" altLang="ja-JP" sz="3000" dirty="0" smtClean="0">
              <a:latin typeface="HGP創英角ｺﾞｼｯｸUB" pitchFamily="50" charset="-128"/>
              <a:ea typeface="HGP創英角ｺﾞｼｯｸUB" pitchFamily="50" charset="-128"/>
            </a:endParaRPr>
          </a:p>
          <a:p>
            <a:pPr algn="ctr"/>
            <a:r>
              <a:rPr lang="ja-JP" altLang="en-US" sz="3000" dirty="0" smtClean="0">
                <a:latin typeface="HGP創英角ｺﾞｼｯｸUB" pitchFamily="50" charset="-128"/>
                <a:ea typeface="HGP創英角ｺﾞｼｯｸUB" pitchFamily="50" charset="-128"/>
              </a:rPr>
              <a:t>既存顧客には</a:t>
            </a:r>
            <a:endParaRPr lang="en-US" altLang="ja-JP" sz="3000" dirty="0" smtClean="0">
              <a:latin typeface="HGP創英角ｺﾞｼｯｸUB" pitchFamily="50" charset="-128"/>
              <a:ea typeface="HGP創英角ｺﾞｼｯｸUB" pitchFamily="50" charset="-128"/>
            </a:endParaRPr>
          </a:p>
          <a:p>
            <a:pPr algn="ctr"/>
            <a:r>
              <a:rPr lang="ja-JP" altLang="en-US" sz="3000" dirty="0" smtClean="0">
                <a:latin typeface="HGP創英角ｺﾞｼｯｸUB" pitchFamily="50" charset="-128"/>
                <a:ea typeface="HGP創英角ｺﾞｼｯｸUB" pitchFamily="50" charset="-128"/>
              </a:rPr>
              <a:t>受け入れられにくい</a:t>
            </a:r>
            <a:endParaRPr kumimoji="1" lang="ja-JP" altLang="en-US" sz="3000" dirty="0">
              <a:latin typeface="HGP創英角ｺﾞｼｯｸUB" pitchFamily="50" charset="-128"/>
              <a:ea typeface="HGP創英角ｺﾞｼｯｸUB" pitchFamily="50" charset="-128"/>
            </a:endParaRPr>
          </a:p>
        </p:txBody>
      </p:sp>
      <p:cxnSp>
        <p:nvCxnSpPr>
          <p:cNvPr id="25" name="直線コネクタ 24"/>
          <p:cNvCxnSpPr/>
          <p:nvPr/>
        </p:nvCxnSpPr>
        <p:spPr>
          <a:xfrm>
            <a:off x="4767664" y="527111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923928" y="2015294"/>
            <a:ext cx="430887" cy="1426933"/>
          </a:xfrm>
          <a:prstGeom prst="rect">
            <a:avLst/>
          </a:prstGeom>
          <a:noFill/>
        </p:spPr>
        <p:txBody>
          <a:bodyPr vert="eaVert" wrap="square" rtlCol="0">
            <a:spAutoFit/>
          </a:bodyPr>
          <a:lstStyle/>
          <a:p>
            <a:r>
              <a:rPr kumimoji="1" lang="ja-JP" altLang="en-US" sz="1600" dirty="0" smtClean="0"/>
              <a:t>許容度</a:t>
            </a:r>
            <a:endParaRPr kumimoji="1" lang="ja-JP" altLang="en-US" sz="1600" dirty="0"/>
          </a:p>
        </p:txBody>
      </p:sp>
      <p:sp>
        <p:nvSpPr>
          <p:cNvPr id="27" name="テキスト ボックス 26"/>
          <p:cNvSpPr txBox="1"/>
          <p:nvPr/>
        </p:nvSpPr>
        <p:spPr>
          <a:xfrm>
            <a:off x="4374425" y="5700494"/>
            <a:ext cx="427388" cy="400110"/>
          </a:xfrm>
          <a:prstGeom prst="rect">
            <a:avLst/>
          </a:prstGeom>
          <a:noFill/>
        </p:spPr>
        <p:txBody>
          <a:bodyPr wrap="square" rtlCol="0">
            <a:spAutoFit/>
          </a:bodyPr>
          <a:lstStyle/>
          <a:p>
            <a:pPr algn="ctr"/>
            <a:r>
              <a:rPr kumimoji="1" lang="ja-JP" altLang="en-US" sz="2000" b="1" dirty="0" smtClean="0"/>
              <a:t>低</a:t>
            </a:r>
            <a:endParaRPr kumimoji="1" lang="en-US" altLang="ja-JP" sz="2000" b="1" dirty="0" smtClean="0"/>
          </a:p>
        </p:txBody>
      </p:sp>
      <p:sp>
        <p:nvSpPr>
          <p:cNvPr id="29" name="テキスト ボックス 28"/>
          <p:cNvSpPr txBox="1"/>
          <p:nvPr/>
        </p:nvSpPr>
        <p:spPr>
          <a:xfrm>
            <a:off x="4801812" y="5700494"/>
            <a:ext cx="2425131" cy="409745"/>
          </a:xfrm>
          <a:prstGeom prst="rect">
            <a:avLst/>
          </a:prstGeom>
          <a:noFill/>
        </p:spPr>
        <p:txBody>
          <a:bodyPr wrap="square" rtlCol="0">
            <a:spAutoFit/>
          </a:bodyPr>
          <a:lstStyle/>
          <a:p>
            <a:pPr algn="ctr"/>
            <a:r>
              <a:rPr kumimoji="1" lang="ja-JP" altLang="en-US" sz="2000" b="1" dirty="0" smtClean="0"/>
              <a:t>中</a:t>
            </a:r>
            <a:endParaRPr kumimoji="1" lang="ja-JP" altLang="en-US" sz="2000" b="1" dirty="0"/>
          </a:p>
        </p:txBody>
      </p:sp>
      <p:sp>
        <p:nvSpPr>
          <p:cNvPr id="31" name="テキスト ボックス 30"/>
          <p:cNvSpPr txBox="1"/>
          <p:nvPr/>
        </p:nvSpPr>
        <p:spPr>
          <a:xfrm>
            <a:off x="7226944" y="5700494"/>
            <a:ext cx="384472" cy="401236"/>
          </a:xfrm>
          <a:prstGeom prst="rect">
            <a:avLst/>
          </a:prstGeom>
          <a:noFill/>
        </p:spPr>
        <p:txBody>
          <a:bodyPr wrap="square" rtlCol="0">
            <a:spAutoFit/>
          </a:bodyPr>
          <a:lstStyle/>
          <a:p>
            <a:pPr algn="ctr"/>
            <a:r>
              <a:rPr kumimoji="1" lang="ja-JP" altLang="en-US" sz="2000" b="1" dirty="0" smtClean="0"/>
              <a:t>高</a:t>
            </a:r>
            <a:endParaRPr kumimoji="1" lang="ja-JP" altLang="en-US" sz="2000" b="1" dirty="0"/>
          </a:p>
        </p:txBody>
      </p:sp>
      <p:cxnSp>
        <p:nvCxnSpPr>
          <p:cNvPr id="32" name="直線矢印コネクタ 31"/>
          <p:cNvCxnSpPr/>
          <p:nvPr/>
        </p:nvCxnSpPr>
        <p:spPr>
          <a:xfrm flipV="1">
            <a:off x="4394929" y="2002067"/>
            <a:ext cx="7228" cy="359097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4374425" y="5571109"/>
            <a:ext cx="3624900" cy="180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a:xfrm>
            <a:off x="7692776" y="5700494"/>
            <a:ext cx="1493912" cy="584775"/>
          </a:xfrm>
          <a:prstGeom prst="rect">
            <a:avLst/>
          </a:prstGeom>
        </p:spPr>
        <p:txBody>
          <a:bodyPr wrap="square">
            <a:spAutoFit/>
          </a:bodyPr>
          <a:lstStyle/>
          <a:p>
            <a:r>
              <a:rPr lang="ja-JP" altLang="en-US" sz="1600" dirty="0"/>
              <a:t>付録と正規品</a:t>
            </a:r>
            <a:endParaRPr lang="en-US" altLang="ja-JP" sz="1600" dirty="0"/>
          </a:p>
          <a:p>
            <a:r>
              <a:rPr lang="ja-JP" altLang="en-US" sz="1600" dirty="0"/>
              <a:t>との類似度</a:t>
            </a:r>
          </a:p>
        </p:txBody>
      </p:sp>
      <p:grpSp>
        <p:nvGrpSpPr>
          <p:cNvPr id="38" name="グループ化 37"/>
          <p:cNvGrpSpPr/>
          <p:nvPr/>
        </p:nvGrpSpPr>
        <p:grpSpPr>
          <a:xfrm flipH="1">
            <a:off x="4861114" y="2237082"/>
            <a:ext cx="2651522" cy="3150415"/>
            <a:chOff x="5441268" y="2534593"/>
            <a:chExt cx="1512872" cy="2695535"/>
          </a:xfrm>
        </p:grpSpPr>
        <p:cxnSp>
          <p:nvCxnSpPr>
            <p:cNvPr id="39" name="直線コネクタ 38"/>
            <p:cNvCxnSpPr/>
            <p:nvPr/>
          </p:nvCxnSpPr>
          <p:spPr>
            <a:xfrm flipH="1" flipV="1">
              <a:off x="6208208" y="3897321"/>
              <a:ext cx="745932" cy="1332807"/>
            </a:xfrm>
            <a:prstGeom prst="line">
              <a:avLst/>
            </a:prstGeom>
            <a:ln w="69850">
              <a:solidFill>
                <a:schemeClr val="tx2"/>
              </a:solidFill>
              <a:tailEnd type="none"/>
            </a:ln>
          </p:spPr>
          <p:style>
            <a:lnRef idx="1">
              <a:schemeClr val="accent2"/>
            </a:lnRef>
            <a:fillRef idx="0">
              <a:schemeClr val="accent2"/>
            </a:fillRef>
            <a:effectRef idx="0">
              <a:schemeClr val="accent2"/>
            </a:effectRef>
            <a:fontRef idx="minor">
              <a:schemeClr val="tx1"/>
            </a:fontRef>
          </p:style>
        </p:cxnSp>
        <p:cxnSp>
          <p:nvCxnSpPr>
            <p:cNvPr id="40" name="直線コネクタ 39"/>
            <p:cNvCxnSpPr/>
            <p:nvPr/>
          </p:nvCxnSpPr>
          <p:spPr>
            <a:xfrm flipH="1" flipV="1">
              <a:off x="5441268" y="2534593"/>
              <a:ext cx="766936" cy="1362727"/>
            </a:xfrm>
            <a:prstGeom prst="line">
              <a:avLst/>
            </a:prstGeom>
            <a:ln w="69850">
              <a:solidFill>
                <a:schemeClr val="tx2"/>
              </a:solidFill>
              <a:prstDash val="sysDot"/>
              <a:tailEnd type="none"/>
            </a:ln>
          </p:spPr>
          <p:style>
            <a:lnRef idx="1">
              <a:schemeClr val="accent2"/>
            </a:lnRef>
            <a:fillRef idx="0">
              <a:schemeClr val="accent2"/>
            </a:fillRef>
            <a:effectRef idx="0">
              <a:schemeClr val="accent2"/>
            </a:effectRef>
            <a:fontRef idx="minor">
              <a:schemeClr val="tx1"/>
            </a:fontRef>
          </p:style>
        </p:cxnSp>
      </p:grpSp>
      <p:sp>
        <p:nvSpPr>
          <p:cNvPr id="5" name="スライド番号プレースホルダー 4"/>
          <p:cNvSpPr>
            <a:spLocks noGrp="1"/>
          </p:cNvSpPr>
          <p:nvPr>
            <p:ph type="sldNum" sz="quarter" idx="12"/>
          </p:nvPr>
        </p:nvSpPr>
        <p:spPr/>
        <p:txBody>
          <a:bodyPr/>
          <a:lstStyle/>
          <a:p>
            <a:r>
              <a:rPr kumimoji="1" lang="en-US" altLang="ja-JP" dirty="0" smtClean="0"/>
              <a:t>21</a:t>
            </a:r>
            <a:endParaRPr kumimoji="1" lang="ja-JP" altLang="en-US" dirty="0"/>
          </a:p>
        </p:txBody>
      </p:sp>
    </p:spTree>
    <p:extLst>
      <p:ext uri="{BB962C8B-B14F-4D97-AF65-F5344CB8AC3E}">
        <p14:creationId xmlns:p14="http://schemas.microsoft.com/office/powerpoint/2010/main" val="40569267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116632"/>
            <a:ext cx="8784976" cy="778098"/>
          </a:xfrm>
        </p:spPr>
        <p:txBody>
          <a:bodyPr>
            <a:normAutofit fontScale="90000"/>
          </a:bodyPr>
          <a:lstStyle/>
          <a:p>
            <a:r>
              <a:rPr lang="ja-JP" altLang="en-US" dirty="0" smtClean="0"/>
              <a:t>では類似度が高いほど許容できるのか？</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22</a:t>
            </a:r>
            <a:endParaRPr lang="ja-JP" altLang="en-US" dirty="0"/>
          </a:p>
        </p:txBody>
      </p:sp>
      <p:sp>
        <p:nvSpPr>
          <p:cNvPr id="5" name="1 つの角を切り取った四角形 4"/>
          <p:cNvSpPr/>
          <p:nvPr/>
        </p:nvSpPr>
        <p:spPr>
          <a:xfrm>
            <a:off x="312391" y="1219384"/>
            <a:ext cx="8545085" cy="1071736"/>
          </a:xfrm>
          <a:prstGeom prst="snip1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6" name="正方形/長方形 5"/>
          <p:cNvSpPr/>
          <p:nvPr/>
        </p:nvSpPr>
        <p:spPr>
          <a:xfrm>
            <a:off x="325778" y="1324365"/>
            <a:ext cx="8545085" cy="861774"/>
          </a:xfrm>
          <a:prstGeom prst="rect">
            <a:avLst/>
          </a:prstGeom>
        </p:spPr>
        <p:txBody>
          <a:bodyPr wrap="square">
            <a:spAutoFit/>
          </a:bodyPr>
          <a:lstStyle/>
          <a:p>
            <a:r>
              <a:rPr lang="ja-JP" altLang="en-US" dirty="0"/>
              <a:t>現代では、製品、あるいはブランドが他者に対して自己のイメージを伝える役割を担っているため、自己と他者を区別するためには他者とは違う選択をすると言われて</a:t>
            </a:r>
            <a:r>
              <a:rPr lang="ja-JP" altLang="en-US" dirty="0" smtClean="0"/>
              <a:t>いる</a:t>
            </a:r>
            <a:endParaRPr lang="en-US" altLang="ja-JP" dirty="0" smtClean="0"/>
          </a:p>
          <a:p>
            <a:pPr algn="r"/>
            <a:r>
              <a:rPr lang="ja-JP" altLang="en-US" sz="1400" dirty="0" smtClean="0"/>
              <a:t>柴田（</a:t>
            </a:r>
            <a:r>
              <a:rPr lang="en-US" altLang="ja-JP" sz="1400" dirty="0" smtClean="0"/>
              <a:t>2004</a:t>
            </a:r>
            <a:r>
              <a:rPr lang="ja-JP" altLang="en-US" sz="1400" dirty="0"/>
              <a:t>）</a:t>
            </a:r>
          </a:p>
        </p:txBody>
      </p:sp>
      <p:sp>
        <p:nvSpPr>
          <p:cNvPr id="16" name="角丸四角形 15"/>
          <p:cNvSpPr/>
          <p:nvPr/>
        </p:nvSpPr>
        <p:spPr>
          <a:xfrm>
            <a:off x="6389873" y="2905182"/>
            <a:ext cx="2480990" cy="1654375"/>
          </a:xfrm>
          <a:prstGeom prst="roundRect">
            <a:avLst/>
          </a:prstGeom>
          <a:noFill/>
          <a:ln w="28575">
            <a:solidFill>
              <a:srgbClr val="FF6699"/>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tLang="ja-JP" sz="2800" dirty="0" smtClean="0">
              <a:solidFill>
                <a:schemeClr val="bg2">
                  <a:lumMod val="10000"/>
                </a:schemeClr>
              </a:solidFill>
              <a:latin typeface="HG創英角ﾎﾟｯﾌﾟ体" pitchFamily="49" charset="-128"/>
              <a:ea typeface="HG創英角ﾎﾟｯﾌﾟ体" pitchFamily="49" charset="-128"/>
            </a:endParaRPr>
          </a:p>
        </p:txBody>
      </p:sp>
      <p:sp>
        <p:nvSpPr>
          <p:cNvPr id="17" name="テキスト ボックス 16"/>
          <p:cNvSpPr txBox="1"/>
          <p:nvPr/>
        </p:nvSpPr>
        <p:spPr>
          <a:xfrm>
            <a:off x="6322868" y="3163425"/>
            <a:ext cx="2615000" cy="1200329"/>
          </a:xfrm>
          <a:prstGeom prst="rect">
            <a:avLst/>
          </a:prstGeom>
          <a:noFill/>
        </p:spPr>
        <p:txBody>
          <a:bodyPr wrap="square" rtlCol="0">
            <a:spAutoFit/>
          </a:bodyPr>
          <a:lstStyle/>
          <a:p>
            <a:pPr algn="ctr"/>
            <a:r>
              <a:rPr kumimoji="1" lang="ja-JP" altLang="en-US" sz="2400" dirty="0" smtClean="0">
                <a:latin typeface="HGP創英角ｺﾞｼｯｸUB" pitchFamily="50" charset="-128"/>
                <a:ea typeface="HGP創英角ｺﾞｼｯｸUB" pitchFamily="50" charset="-128"/>
              </a:rPr>
              <a:t>差別化を図</a:t>
            </a:r>
            <a:r>
              <a:rPr lang="ja-JP" altLang="en-US" sz="2400" dirty="0" smtClean="0">
                <a:latin typeface="HGP創英角ｺﾞｼｯｸUB" pitchFamily="50" charset="-128"/>
                <a:ea typeface="HGP創英角ｺﾞｼｯｸUB" pitchFamily="50" charset="-128"/>
              </a:rPr>
              <a:t>る</a:t>
            </a:r>
            <a:endParaRPr lang="en-US" altLang="ja-JP" sz="2400" dirty="0" smtClean="0">
              <a:latin typeface="HGP創英角ｺﾞｼｯｸUB" pitchFamily="50" charset="-128"/>
              <a:ea typeface="HGP創英角ｺﾞｼｯｸUB" pitchFamily="50" charset="-128"/>
            </a:endParaRPr>
          </a:p>
          <a:p>
            <a:pPr algn="ctr"/>
            <a:r>
              <a:rPr lang="ja-JP" altLang="en-US" sz="2400" dirty="0" smtClean="0">
                <a:latin typeface="HGP創英角ｺﾞｼｯｸUB" pitchFamily="50" charset="-128"/>
                <a:ea typeface="HGP創英角ｺﾞｼｯｸUB" pitchFamily="50" charset="-128"/>
              </a:rPr>
              <a:t>こと</a:t>
            </a:r>
            <a:r>
              <a:rPr lang="ja-JP" altLang="en-US" sz="2400" dirty="0">
                <a:latin typeface="HGP創英角ｺﾞｼｯｸUB" pitchFamily="50" charset="-128"/>
                <a:ea typeface="HGP創英角ｺﾞｼｯｸUB" pitchFamily="50" charset="-128"/>
              </a:rPr>
              <a:t>で</a:t>
            </a:r>
            <a:r>
              <a:rPr kumimoji="1" lang="ja-JP" altLang="en-US" sz="2400" dirty="0" smtClean="0">
                <a:latin typeface="HGP創英角ｺﾞｼｯｸUB" pitchFamily="50" charset="-128"/>
                <a:ea typeface="HGP創英角ｺﾞｼｯｸUB" pitchFamily="50" charset="-128"/>
              </a:rPr>
              <a:t>自己表現をしている</a:t>
            </a:r>
            <a:endParaRPr kumimoji="1" lang="ja-JP" altLang="en-US" sz="2400" dirty="0">
              <a:latin typeface="HGP創英角ｺﾞｼｯｸUB" pitchFamily="50" charset="-128"/>
              <a:ea typeface="HGP創英角ｺﾞｼｯｸUB" pitchFamily="50" charset="-128"/>
            </a:endParaRPr>
          </a:p>
        </p:txBody>
      </p:sp>
      <p:pic>
        <p:nvPicPr>
          <p:cNvPr id="1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79164">
            <a:off x="5641839" y="2644534"/>
            <a:ext cx="366288" cy="45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クリックすると新しいウィンドウで開きます"/>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667" b="99467" l="22800" r="79600"/>
                    </a14:imgEffect>
                  </a14:imgLayer>
                </a14:imgProps>
              </a:ext>
              <a:ext uri="{28A0092B-C50C-407E-A947-70E740481C1C}">
                <a14:useLocalDpi xmlns:a14="http://schemas.microsoft.com/office/drawing/2010/main" val="0"/>
              </a:ext>
            </a:extLst>
          </a:blip>
          <a:srcRect l="28659" t="3512" r="28091" b="5945"/>
          <a:stretch/>
        </p:blipFill>
        <p:spPr bwMode="auto">
          <a:xfrm>
            <a:off x="4535500" y="2705778"/>
            <a:ext cx="1311153" cy="205863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クリックすると新しいウィンドウで開きます"/>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30333" b="55167" l="52000" r="70250"/>
                    </a14:imgEffect>
                  </a14:imgLayer>
                </a14:imgProps>
              </a:ext>
              <a:ext uri="{28A0092B-C50C-407E-A947-70E740481C1C}">
                <a14:useLocalDpi xmlns:a14="http://schemas.microsoft.com/office/drawing/2010/main" val="0"/>
              </a:ext>
            </a:extLst>
          </a:blip>
          <a:srcRect l="51826" t="30177" r="29606" b="44560"/>
          <a:stretch/>
        </p:blipFill>
        <p:spPr bwMode="auto">
          <a:xfrm>
            <a:off x="4037695" y="2686341"/>
            <a:ext cx="428929" cy="4376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クリックすると新しいウィンドウで開きます"/>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47333" b="56833" l="26500" r="41625">
                        <a14:foregroundMark x1="39375" y1="52000" x2="39375" y2="52000"/>
                        <a14:foregroundMark x1="40125" y1="51833" x2="40125" y2="51833"/>
                      </a14:backgroundRemoval>
                    </a14:imgEffect>
                  </a14:imgLayer>
                </a14:imgProps>
              </a:ext>
              <a:ext uri="{28A0092B-C50C-407E-A947-70E740481C1C}">
                <a14:useLocalDpi xmlns:a14="http://schemas.microsoft.com/office/drawing/2010/main" val="0"/>
              </a:ext>
            </a:extLst>
          </a:blip>
          <a:srcRect l="25326" t="48727" r="58417" b="42051"/>
          <a:stretch/>
        </p:blipFill>
        <p:spPr bwMode="auto">
          <a:xfrm rot="6674563">
            <a:off x="5441763" y="3786908"/>
            <a:ext cx="1095370" cy="4334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クリックすると新しいウィンドウで開きます"/>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7000" b="100000" l="1667" r="98833"/>
                    </a14:imgEffect>
                  </a14:imgLayer>
                </a14:imgProps>
              </a:ext>
              <a:ext uri="{28A0092B-C50C-407E-A947-70E740481C1C}">
                <a14:useLocalDpi xmlns:a14="http://schemas.microsoft.com/office/drawing/2010/main" val="0"/>
              </a:ext>
            </a:extLst>
          </a:blip>
          <a:srcRect t="12586"/>
          <a:stretch/>
        </p:blipFill>
        <p:spPr bwMode="auto">
          <a:xfrm>
            <a:off x="3102576" y="3160181"/>
            <a:ext cx="1600857" cy="139937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クリックすると新しいウィンドウで開きます"/>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292" y="2501527"/>
            <a:ext cx="857250" cy="126206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ec2.images-amazon.com/images/I/410MNSevIIL._SY395_.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40797" y="2912573"/>
            <a:ext cx="687489" cy="6874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クリックすると新しいウィンドウで開きます"/>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21617" y="2501526"/>
            <a:ext cx="653569" cy="126206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ec2.images-amazon.com/images/I/410MNSevIIL._SY395_.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620395" y="2912571"/>
            <a:ext cx="687489" cy="68748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クリックすると新しいウィンドウで開きます"/>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78524" y="3859869"/>
            <a:ext cx="754786" cy="122161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ec2.images-amazon.com/images/I/410MNSevIIL._SY395_.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40797" y="4225897"/>
            <a:ext cx="687489" cy="68748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クリックすると新しいウィンドウで開きます"/>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69593" y="3929868"/>
            <a:ext cx="1094195" cy="10816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http://ec2.images-amazon.com/images/I/410MNSevIIL._SY395_.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619672" y="4236238"/>
            <a:ext cx="687489" cy="68748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p:cNvSpPr txBox="1"/>
          <p:nvPr/>
        </p:nvSpPr>
        <p:spPr>
          <a:xfrm>
            <a:off x="1259632" y="3706342"/>
            <a:ext cx="1008112" cy="646331"/>
          </a:xfrm>
          <a:prstGeom prst="rect">
            <a:avLst/>
          </a:prstGeom>
          <a:noFill/>
        </p:spPr>
        <p:txBody>
          <a:bodyPr wrap="square" rtlCol="0">
            <a:spAutoFit/>
          </a:bodyPr>
          <a:lstStyle/>
          <a:p>
            <a:pPr algn="ctr"/>
            <a:r>
              <a:rPr kumimoji="1" lang="ja-JP" altLang="en-US" b="1" dirty="0" smtClean="0">
                <a:solidFill>
                  <a:schemeClr val="bg1"/>
                </a:solidFill>
                <a:latin typeface="HGP創英角ｺﾞｼｯｸUB" pitchFamily="50" charset="-128"/>
                <a:ea typeface="HGP創英角ｺﾞｼｯｸUB" pitchFamily="50" charset="-128"/>
              </a:rPr>
              <a:t>みんな同じ</a:t>
            </a:r>
            <a:endParaRPr kumimoji="1" lang="ja-JP" altLang="en-US" b="1" dirty="0">
              <a:solidFill>
                <a:schemeClr val="bg1"/>
              </a:solidFill>
              <a:latin typeface="HGP創英角ｺﾞｼｯｸUB" pitchFamily="50" charset="-128"/>
              <a:ea typeface="HGP創英角ｺﾞｼｯｸUB" pitchFamily="50" charset="-128"/>
            </a:endParaRPr>
          </a:p>
        </p:txBody>
      </p:sp>
      <p:sp>
        <p:nvSpPr>
          <p:cNvPr id="3" name="角丸四角形 2"/>
          <p:cNvSpPr/>
          <p:nvPr/>
        </p:nvSpPr>
        <p:spPr>
          <a:xfrm>
            <a:off x="300839" y="5157192"/>
            <a:ext cx="8530184" cy="1152128"/>
          </a:xfrm>
          <a:prstGeom prst="roundRect">
            <a:avLst/>
          </a:prstGeom>
          <a:noFill/>
          <a:ln w="57150">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58142" y="5317755"/>
            <a:ext cx="8015577" cy="830997"/>
          </a:xfrm>
          <a:prstGeom prst="rect">
            <a:avLst/>
          </a:prstGeom>
          <a:noFill/>
        </p:spPr>
        <p:txBody>
          <a:bodyPr wrap="square" rtlCol="0">
            <a:spAutoFit/>
          </a:bodyPr>
          <a:lstStyle/>
          <a:p>
            <a:r>
              <a:rPr kumimoji="1" lang="ja-JP" altLang="en-US" sz="2400" dirty="0" smtClean="0"/>
              <a:t>安い価格で、ブランドの正規商品と類似度の高い付録商品が</a:t>
            </a:r>
            <a:endParaRPr kumimoji="1" lang="en-US" altLang="ja-JP" sz="2400" dirty="0" smtClean="0"/>
          </a:p>
          <a:p>
            <a:r>
              <a:rPr kumimoji="1" lang="ja-JP" altLang="en-US" sz="2400" dirty="0" smtClean="0"/>
              <a:t>出回ってしまうと</a:t>
            </a:r>
            <a:r>
              <a:rPr kumimoji="1" lang="ja-JP" altLang="en-US" sz="2400" b="1" u="sng" dirty="0" smtClean="0">
                <a:solidFill>
                  <a:srgbClr val="FF0000"/>
                </a:solidFill>
              </a:rPr>
              <a:t>差別化が図れない</a:t>
            </a:r>
            <a:r>
              <a:rPr kumimoji="1" lang="ja-JP" altLang="en-US" sz="2400" dirty="0" smtClean="0"/>
              <a:t>のではないか？</a:t>
            </a:r>
            <a:endParaRPr kumimoji="1" lang="ja-JP" altLang="en-US" sz="2400" dirty="0"/>
          </a:p>
        </p:txBody>
      </p:sp>
    </p:spTree>
    <p:extLst>
      <p:ext uri="{BB962C8B-B14F-4D97-AF65-F5344CB8AC3E}">
        <p14:creationId xmlns:p14="http://schemas.microsoft.com/office/powerpoint/2010/main" val="19787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自己表現と類似度の関係</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23</a:t>
            </a:r>
            <a:endParaRPr lang="ja-JP" altLang="en-US" dirty="0"/>
          </a:p>
        </p:txBody>
      </p:sp>
      <p:sp>
        <p:nvSpPr>
          <p:cNvPr id="18" name="正方形/長方形 17"/>
          <p:cNvSpPr/>
          <p:nvPr/>
        </p:nvSpPr>
        <p:spPr>
          <a:xfrm>
            <a:off x="1619672" y="1229588"/>
            <a:ext cx="6751576" cy="68407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latin typeface="HGPｺﾞｼｯｸE" pitchFamily="50" charset="-128"/>
                <a:ea typeface="HGPｺﾞｼｯｸE" pitchFamily="50" charset="-128"/>
              </a:rPr>
              <a:t>類似度が</a:t>
            </a:r>
            <a:r>
              <a:rPr lang="ja-JP" altLang="en-US" sz="2800" dirty="0" smtClean="0">
                <a:solidFill>
                  <a:schemeClr val="tx1"/>
                </a:solidFill>
                <a:latin typeface="HGPｺﾞｼｯｸE" pitchFamily="50" charset="-128"/>
                <a:ea typeface="HGPｺﾞｼｯｸE" pitchFamily="50" charset="-128"/>
              </a:rPr>
              <a:t>高</a:t>
            </a:r>
            <a:r>
              <a:rPr kumimoji="1" lang="ja-JP" altLang="en-US" sz="2800" dirty="0" smtClean="0">
                <a:solidFill>
                  <a:schemeClr val="tx1"/>
                </a:solidFill>
                <a:latin typeface="HGPｺﾞｼｯｸE" pitchFamily="50" charset="-128"/>
                <a:ea typeface="HGPｺﾞｼｯｸE" pitchFamily="50" charset="-128"/>
              </a:rPr>
              <a:t>すぎる付録が発売し大衆化</a:t>
            </a:r>
            <a:endParaRPr kumimoji="1" lang="ja-JP" altLang="en-US" sz="2800" dirty="0">
              <a:solidFill>
                <a:schemeClr val="tx1"/>
              </a:solidFill>
              <a:latin typeface="HGPｺﾞｼｯｸE" pitchFamily="50" charset="-128"/>
              <a:ea typeface="HGPｺﾞｼｯｸE" pitchFamily="50" charset="-128"/>
            </a:endParaRPr>
          </a:p>
        </p:txBody>
      </p:sp>
      <p:sp>
        <p:nvSpPr>
          <p:cNvPr id="24" name="正方形/長方形 23"/>
          <p:cNvSpPr/>
          <p:nvPr/>
        </p:nvSpPr>
        <p:spPr>
          <a:xfrm>
            <a:off x="1613482" y="3335681"/>
            <a:ext cx="6757040" cy="648072"/>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latin typeface="HGPｺﾞｼｯｸE" pitchFamily="50" charset="-128"/>
                <a:ea typeface="HGPｺﾞｼｯｸE" pitchFamily="50" charset="-128"/>
              </a:rPr>
              <a:t>正規品と付録の差別化できない</a:t>
            </a:r>
            <a:endParaRPr kumimoji="1" lang="en-US" altLang="ja-JP" sz="2800" dirty="0" smtClean="0">
              <a:solidFill>
                <a:schemeClr val="tx1"/>
              </a:solidFill>
              <a:latin typeface="HGPｺﾞｼｯｸE" pitchFamily="50" charset="-128"/>
              <a:ea typeface="HGPｺﾞｼｯｸE" pitchFamily="50" charset="-128"/>
            </a:endParaRPr>
          </a:p>
        </p:txBody>
      </p:sp>
      <p:sp>
        <p:nvSpPr>
          <p:cNvPr id="27" name="正方形/長方形 26"/>
          <p:cNvSpPr/>
          <p:nvPr/>
        </p:nvSpPr>
        <p:spPr>
          <a:xfrm>
            <a:off x="1580010" y="5157192"/>
            <a:ext cx="6757040" cy="675934"/>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latin typeface="HGPｺﾞｼｯｸE" pitchFamily="50" charset="-128"/>
                <a:ea typeface="HGPｺﾞｼｯｸE" pitchFamily="50" charset="-128"/>
              </a:rPr>
              <a:t>既存顧客は自己表現</a:t>
            </a:r>
            <a:r>
              <a:rPr lang="ja-JP" altLang="en-US" sz="2800" dirty="0" smtClean="0">
                <a:solidFill>
                  <a:schemeClr val="tx1"/>
                </a:solidFill>
                <a:latin typeface="HGPｺﾞｼｯｸE" pitchFamily="50" charset="-128"/>
                <a:ea typeface="HGPｺﾞｼｯｸE" pitchFamily="50" charset="-128"/>
              </a:rPr>
              <a:t>できない</a:t>
            </a:r>
            <a:endParaRPr kumimoji="1" lang="ja-JP" altLang="en-US" sz="2800" dirty="0">
              <a:solidFill>
                <a:schemeClr val="tx1"/>
              </a:solidFill>
              <a:latin typeface="HGPｺﾞｼｯｸE" pitchFamily="50" charset="-128"/>
              <a:ea typeface="HGPｺﾞｼｯｸE" pitchFamily="50" charset="-128"/>
            </a:endParaRPr>
          </a:p>
        </p:txBody>
      </p:sp>
      <p:sp>
        <p:nvSpPr>
          <p:cNvPr id="3" name="右カーブ矢印 2"/>
          <p:cNvSpPr/>
          <p:nvPr/>
        </p:nvSpPr>
        <p:spPr>
          <a:xfrm>
            <a:off x="611560" y="1484783"/>
            <a:ext cx="792088" cy="21749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右カーブ矢印 4"/>
          <p:cNvSpPr/>
          <p:nvPr/>
        </p:nvSpPr>
        <p:spPr>
          <a:xfrm>
            <a:off x="611560" y="3789040"/>
            <a:ext cx="792088" cy="180019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789491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dirty="0"/>
              <a:t>類似度</a:t>
            </a:r>
            <a:r>
              <a:rPr lang="ja-JP" altLang="en-US" dirty="0" smtClean="0"/>
              <a:t>が高すぎても許容</a:t>
            </a:r>
            <a:r>
              <a:rPr lang="ja-JP" altLang="en-US" dirty="0"/>
              <a:t>できない</a:t>
            </a:r>
          </a:p>
        </p:txBody>
      </p:sp>
      <p:cxnSp>
        <p:nvCxnSpPr>
          <p:cNvPr id="25" name="直線コネクタ 24"/>
          <p:cNvCxnSpPr/>
          <p:nvPr/>
        </p:nvCxnSpPr>
        <p:spPr>
          <a:xfrm>
            <a:off x="4767664" y="527111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923928" y="2015294"/>
            <a:ext cx="430887" cy="1426933"/>
          </a:xfrm>
          <a:prstGeom prst="rect">
            <a:avLst/>
          </a:prstGeom>
          <a:noFill/>
        </p:spPr>
        <p:txBody>
          <a:bodyPr vert="eaVert" wrap="square" rtlCol="0">
            <a:spAutoFit/>
          </a:bodyPr>
          <a:lstStyle/>
          <a:p>
            <a:r>
              <a:rPr kumimoji="1" lang="ja-JP" altLang="en-US" sz="1600" dirty="0" smtClean="0"/>
              <a:t>許容度</a:t>
            </a:r>
            <a:endParaRPr kumimoji="1" lang="ja-JP" altLang="en-US" sz="1600" dirty="0"/>
          </a:p>
        </p:txBody>
      </p:sp>
      <p:sp>
        <p:nvSpPr>
          <p:cNvPr id="27" name="テキスト ボックス 26"/>
          <p:cNvSpPr txBox="1"/>
          <p:nvPr/>
        </p:nvSpPr>
        <p:spPr>
          <a:xfrm>
            <a:off x="4374425" y="5700494"/>
            <a:ext cx="427388" cy="400110"/>
          </a:xfrm>
          <a:prstGeom prst="rect">
            <a:avLst/>
          </a:prstGeom>
          <a:noFill/>
        </p:spPr>
        <p:txBody>
          <a:bodyPr wrap="square" rtlCol="0">
            <a:spAutoFit/>
          </a:bodyPr>
          <a:lstStyle/>
          <a:p>
            <a:pPr algn="ctr"/>
            <a:r>
              <a:rPr kumimoji="1" lang="ja-JP" altLang="en-US" sz="2000" b="1" dirty="0" smtClean="0"/>
              <a:t>低</a:t>
            </a:r>
            <a:endParaRPr kumimoji="1" lang="en-US" altLang="ja-JP" sz="2000" b="1" dirty="0" smtClean="0"/>
          </a:p>
        </p:txBody>
      </p:sp>
      <p:sp>
        <p:nvSpPr>
          <p:cNvPr id="28" name="テキスト ボックス 27"/>
          <p:cNvSpPr txBox="1"/>
          <p:nvPr/>
        </p:nvSpPr>
        <p:spPr>
          <a:xfrm>
            <a:off x="4801812" y="5700494"/>
            <a:ext cx="2425131" cy="409745"/>
          </a:xfrm>
          <a:prstGeom prst="rect">
            <a:avLst/>
          </a:prstGeom>
          <a:noFill/>
        </p:spPr>
        <p:txBody>
          <a:bodyPr wrap="square" rtlCol="0">
            <a:spAutoFit/>
          </a:bodyPr>
          <a:lstStyle/>
          <a:p>
            <a:pPr algn="ctr"/>
            <a:r>
              <a:rPr kumimoji="1" lang="ja-JP" altLang="en-US" sz="2000" b="1" dirty="0" smtClean="0"/>
              <a:t>中</a:t>
            </a:r>
            <a:endParaRPr kumimoji="1" lang="ja-JP" altLang="en-US" sz="2000" b="1" dirty="0"/>
          </a:p>
        </p:txBody>
      </p:sp>
      <p:sp>
        <p:nvSpPr>
          <p:cNvPr id="29" name="テキスト ボックス 28"/>
          <p:cNvSpPr txBox="1"/>
          <p:nvPr/>
        </p:nvSpPr>
        <p:spPr>
          <a:xfrm>
            <a:off x="7226944" y="5700494"/>
            <a:ext cx="384472" cy="401236"/>
          </a:xfrm>
          <a:prstGeom prst="rect">
            <a:avLst/>
          </a:prstGeom>
          <a:noFill/>
        </p:spPr>
        <p:txBody>
          <a:bodyPr wrap="square" rtlCol="0">
            <a:spAutoFit/>
          </a:bodyPr>
          <a:lstStyle/>
          <a:p>
            <a:pPr algn="ctr"/>
            <a:r>
              <a:rPr kumimoji="1" lang="ja-JP" altLang="en-US" sz="2000" b="1" dirty="0" smtClean="0"/>
              <a:t>高</a:t>
            </a:r>
            <a:endParaRPr kumimoji="1" lang="ja-JP" altLang="en-US" sz="2000" b="1" dirty="0"/>
          </a:p>
        </p:txBody>
      </p:sp>
      <p:cxnSp>
        <p:nvCxnSpPr>
          <p:cNvPr id="30" name="直線矢印コネクタ 29"/>
          <p:cNvCxnSpPr/>
          <p:nvPr/>
        </p:nvCxnSpPr>
        <p:spPr>
          <a:xfrm flipV="1">
            <a:off x="4394929" y="2002067"/>
            <a:ext cx="7228" cy="359097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a:off x="4374425" y="5571109"/>
            <a:ext cx="3624900" cy="180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0" name="グループ化 9"/>
          <p:cNvGrpSpPr/>
          <p:nvPr/>
        </p:nvGrpSpPr>
        <p:grpSpPr>
          <a:xfrm>
            <a:off x="4767658" y="2204865"/>
            <a:ext cx="2651522" cy="3179882"/>
            <a:chOff x="5441268" y="2509381"/>
            <a:chExt cx="1512872" cy="2720747"/>
          </a:xfrm>
        </p:grpSpPr>
        <p:cxnSp>
          <p:nvCxnSpPr>
            <p:cNvPr id="33" name="直線コネクタ 32"/>
            <p:cNvCxnSpPr/>
            <p:nvPr/>
          </p:nvCxnSpPr>
          <p:spPr>
            <a:xfrm flipH="1" flipV="1">
              <a:off x="6208208" y="3897321"/>
              <a:ext cx="745932" cy="1332807"/>
            </a:xfrm>
            <a:prstGeom prst="line">
              <a:avLst/>
            </a:prstGeom>
            <a:ln w="69850">
              <a:tailEnd type="none"/>
            </a:ln>
          </p:spPr>
          <p:style>
            <a:lnRef idx="1">
              <a:schemeClr val="accent2"/>
            </a:lnRef>
            <a:fillRef idx="0">
              <a:schemeClr val="accent2"/>
            </a:fillRef>
            <a:effectRef idx="0">
              <a:schemeClr val="accent2"/>
            </a:effectRef>
            <a:fontRef idx="minor">
              <a:schemeClr val="tx1"/>
            </a:fontRef>
          </p:style>
        </p:cxnSp>
        <p:cxnSp>
          <p:nvCxnSpPr>
            <p:cNvPr id="34" name="直線コネクタ 33"/>
            <p:cNvCxnSpPr/>
            <p:nvPr/>
          </p:nvCxnSpPr>
          <p:spPr>
            <a:xfrm flipH="1" flipV="1">
              <a:off x="5441268" y="2509381"/>
              <a:ext cx="766936" cy="1362727"/>
            </a:xfrm>
            <a:prstGeom prst="line">
              <a:avLst/>
            </a:prstGeom>
            <a:ln w="69850">
              <a:prstDash val="sysDot"/>
              <a:tailEnd type="none"/>
            </a:ln>
          </p:spPr>
          <p:style>
            <a:lnRef idx="1">
              <a:schemeClr val="accent2"/>
            </a:lnRef>
            <a:fillRef idx="0">
              <a:schemeClr val="accent2"/>
            </a:fillRef>
            <a:effectRef idx="0">
              <a:schemeClr val="accent2"/>
            </a:effectRef>
            <a:fontRef idx="minor">
              <a:schemeClr val="tx1"/>
            </a:fontRef>
          </p:style>
        </p:cxnSp>
      </p:grpSp>
      <p:sp>
        <p:nvSpPr>
          <p:cNvPr id="7" name="正方形/長方形 6"/>
          <p:cNvSpPr/>
          <p:nvPr/>
        </p:nvSpPr>
        <p:spPr>
          <a:xfrm>
            <a:off x="7692776" y="5700494"/>
            <a:ext cx="1493912" cy="584775"/>
          </a:xfrm>
          <a:prstGeom prst="rect">
            <a:avLst/>
          </a:prstGeom>
        </p:spPr>
        <p:txBody>
          <a:bodyPr wrap="square">
            <a:spAutoFit/>
          </a:bodyPr>
          <a:lstStyle/>
          <a:p>
            <a:r>
              <a:rPr lang="ja-JP" altLang="en-US" sz="1600" dirty="0"/>
              <a:t>付録と正規品</a:t>
            </a:r>
            <a:endParaRPr lang="en-US" altLang="ja-JP" sz="1600" dirty="0"/>
          </a:p>
          <a:p>
            <a:r>
              <a:rPr lang="ja-JP" altLang="en-US" sz="1600" dirty="0"/>
              <a:t>との類似度</a:t>
            </a:r>
          </a:p>
        </p:txBody>
      </p:sp>
      <p:sp>
        <p:nvSpPr>
          <p:cNvPr id="14" name="角丸四角形 13"/>
          <p:cNvSpPr/>
          <p:nvPr/>
        </p:nvSpPr>
        <p:spPr>
          <a:xfrm>
            <a:off x="299457" y="1803990"/>
            <a:ext cx="3192423" cy="3987133"/>
          </a:xfrm>
          <a:prstGeom prst="roundRect">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p:cNvSpPr txBox="1"/>
          <p:nvPr/>
        </p:nvSpPr>
        <p:spPr>
          <a:xfrm>
            <a:off x="298420" y="2597227"/>
            <a:ext cx="3193460" cy="2400657"/>
          </a:xfrm>
          <a:prstGeom prst="rect">
            <a:avLst/>
          </a:prstGeom>
          <a:noFill/>
        </p:spPr>
        <p:txBody>
          <a:bodyPr wrap="square" rtlCol="0">
            <a:spAutoFit/>
          </a:bodyPr>
          <a:lstStyle/>
          <a:p>
            <a:pPr algn="ctr"/>
            <a:r>
              <a:rPr lang="ja-JP" altLang="en-US" sz="3000" dirty="0" smtClean="0">
                <a:latin typeface="HGP創英角ｺﾞｼｯｸUB" pitchFamily="50" charset="-128"/>
                <a:ea typeface="HGP創英角ｺﾞｼｯｸUB" pitchFamily="50" charset="-128"/>
              </a:rPr>
              <a:t>正規品</a:t>
            </a:r>
            <a:r>
              <a:rPr lang="ja-JP" altLang="en-US" sz="3000" dirty="0">
                <a:latin typeface="HGP創英角ｺﾞｼｯｸUB" pitchFamily="50" charset="-128"/>
                <a:ea typeface="HGP創英角ｺﾞｼｯｸUB" pitchFamily="50" charset="-128"/>
              </a:rPr>
              <a:t>と付録との</a:t>
            </a:r>
            <a:r>
              <a:rPr lang="ja-JP" altLang="en-US" sz="3000" u="sng" dirty="0">
                <a:solidFill>
                  <a:srgbClr val="FF0000"/>
                </a:solidFill>
                <a:latin typeface="HGP創英角ｺﾞｼｯｸUB" pitchFamily="50" charset="-128"/>
                <a:ea typeface="HGP創英角ｺﾞｼｯｸUB" pitchFamily="50" charset="-128"/>
              </a:rPr>
              <a:t>類似度が高すぎる</a:t>
            </a:r>
            <a:r>
              <a:rPr lang="ja-JP" altLang="en-US" sz="3000" dirty="0">
                <a:latin typeface="HGP創英角ｺﾞｼｯｸUB" pitchFamily="50" charset="-128"/>
                <a:ea typeface="HGP創英角ｺﾞｼｯｸUB" pitchFamily="50" charset="-128"/>
              </a:rPr>
              <a:t>付録は</a:t>
            </a:r>
          </a:p>
          <a:p>
            <a:pPr algn="ctr"/>
            <a:r>
              <a:rPr lang="ja-JP" altLang="en-US" sz="3000" dirty="0">
                <a:latin typeface="HGP創英角ｺﾞｼｯｸUB" pitchFamily="50" charset="-128"/>
                <a:ea typeface="HGP創英角ｺﾞｼｯｸUB" pitchFamily="50" charset="-128"/>
              </a:rPr>
              <a:t>既存顧客には</a:t>
            </a:r>
            <a:r>
              <a:rPr lang="ja-JP" altLang="en-US" sz="3000" dirty="0" smtClean="0">
                <a:latin typeface="HGP創英角ｺﾞｼｯｸUB" pitchFamily="50" charset="-128"/>
                <a:ea typeface="HGP創英角ｺﾞｼｯｸUB" pitchFamily="50" charset="-128"/>
              </a:rPr>
              <a:t>受け入れられにくい</a:t>
            </a:r>
            <a:endParaRPr lang="ja-JP" altLang="en-US" sz="3000" dirty="0">
              <a:latin typeface="HGP創英角ｺﾞｼｯｸUB" pitchFamily="50" charset="-128"/>
              <a:ea typeface="HGP創英角ｺﾞｼｯｸUB" pitchFamily="50" charset="-128"/>
            </a:endParaRPr>
          </a:p>
        </p:txBody>
      </p:sp>
      <p:sp>
        <p:nvSpPr>
          <p:cNvPr id="2" name="スライド番号プレースホルダー 1"/>
          <p:cNvSpPr>
            <a:spLocks noGrp="1"/>
          </p:cNvSpPr>
          <p:nvPr>
            <p:ph type="sldNum" sz="quarter" idx="12"/>
          </p:nvPr>
        </p:nvSpPr>
        <p:spPr/>
        <p:txBody>
          <a:bodyPr/>
          <a:lstStyle/>
          <a:p>
            <a:r>
              <a:rPr kumimoji="1" lang="en-US" altLang="ja-JP" dirty="0" smtClean="0"/>
              <a:t>24</a:t>
            </a:r>
            <a:endParaRPr kumimoji="1" lang="ja-JP" altLang="en-US" dirty="0"/>
          </a:p>
        </p:txBody>
      </p:sp>
    </p:spTree>
    <p:extLst>
      <p:ext uri="{BB962C8B-B14F-4D97-AF65-F5344CB8AC3E}">
        <p14:creationId xmlns:p14="http://schemas.microsoft.com/office/powerpoint/2010/main" val="37408126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スライド番号プレースホルダー 2"/>
          <p:cNvSpPr>
            <a:spLocks noGrp="1"/>
          </p:cNvSpPr>
          <p:nvPr>
            <p:ph type="sldNum" sz="quarter" idx="12"/>
          </p:nvPr>
        </p:nvSpPr>
        <p:spPr/>
        <p:txBody>
          <a:bodyPr/>
          <a:lstStyle/>
          <a:p>
            <a:r>
              <a:rPr kumimoji="1" lang="en-US" altLang="ja-JP" dirty="0" smtClean="0"/>
              <a:t>25</a:t>
            </a:r>
            <a:endParaRPr kumimoji="1" lang="ja-JP" altLang="en-US" dirty="0"/>
          </a:p>
        </p:txBody>
      </p:sp>
      <p:sp>
        <p:nvSpPr>
          <p:cNvPr id="39" name="角丸四角形 38"/>
          <p:cNvSpPr/>
          <p:nvPr/>
        </p:nvSpPr>
        <p:spPr>
          <a:xfrm>
            <a:off x="246872" y="1700809"/>
            <a:ext cx="3677056" cy="3879010"/>
          </a:xfrm>
          <a:prstGeom prst="roundRect">
            <a:avLst/>
          </a:prstGeom>
          <a:noFill/>
          <a:ln w="57150">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47" name="直線コネクタ 46"/>
          <p:cNvCxnSpPr/>
          <p:nvPr/>
        </p:nvCxnSpPr>
        <p:spPr>
          <a:xfrm>
            <a:off x="4767664" y="527111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テキスト ボックス 47"/>
          <p:cNvSpPr txBox="1"/>
          <p:nvPr/>
        </p:nvSpPr>
        <p:spPr>
          <a:xfrm>
            <a:off x="3923928" y="2015294"/>
            <a:ext cx="430887" cy="1426933"/>
          </a:xfrm>
          <a:prstGeom prst="rect">
            <a:avLst/>
          </a:prstGeom>
          <a:noFill/>
        </p:spPr>
        <p:txBody>
          <a:bodyPr vert="eaVert" wrap="square" rtlCol="0">
            <a:spAutoFit/>
          </a:bodyPr>
          <a:lstStyle/>
          <a:p>
            <a:r>
              <a:rPr kumimoji="1" lang="ja-JP" altLang="en-US" sz="1600" dirty="0" smtClean="0"/>
              <a:t>許容度</a:t>
            </a:r>
            <a:endParaRPr kumimoji="1" lang="ja-JP" altLang="en-US" sz="1600" dirty="0"/>
          </a:p>
        </p:txBody>
      </p:sp>
      <p:sp>
        <p:nvSpPr>
          <p:cNvPr id="49" name="テキスト ボックス 48"/>
          <p:cNvSpPr txBox="1"/>
          <p:nvPr/>
        </p:nvSpPr>
        <p:spPr>
          <a:xfrm>
            <a:off x="4374425" y="5700494"/>
            <a:ext cx="427388" cy="400110"/>
          </a:xfrm>
          <a:prstGeom prst="rect">
            <a:avLst/>
          </a:prstGeom>
          <a:noFill/>
        </p:spPr>
        <p:txBody>
          <a:bodyPr wrap="square" rtlCol="0">
            <a:spAutoFit/>
          </a:bodyPr>
          <a:lstStyle/>
          <a:p>
            <a:pPr algn="ctr"/>
            <a:r>
              <a:rPr kumimoji="1" lang="ja-JP" altLang="en-US" sz="2000" b="1" dirty="0" smtClean="0"/>
              <a:t>低</a:t>
            </a:r>
            <a:endParaRPr kumimoji="1" lang="en-US" altLang="ja-JP" sz="2000" b="1" dirty="0" smtClean="0"/>
          </a:p>
        </p:txBody>
      </p:sp>
      <p:sp>
        <p:nvSpPr>
          <p:cNvPr id="50" name="テキスト ボックス 49"/>
          <p:cNvSpPr txBox="1"/>
          <p:nvPr/>
        </p:nvSpPr>
        <p:spPr>
          <a:xfrm>
            <a:off x="4801812" y="5700494"/>
            <a:ext cx="2425131" cy="409745"/>
          </a:xfrm>
          <a:prstGeom prst="rect">
            <a:avLst/>
          </a:prstGeom>
          <a:noFill/>
        </p:spPr>
        <p:txBody>
          <a:bodyPr wrap="square" rtlCol="0">
            <a:spAutoFit/>
          </a:bodyPr>
          <a:lstStyle/>
          <a:p>
            <a:pPr algn="ctr"/>
            <a:r>
              <a:rPr kumimoji="1" lang="ja-JP" altLang="en-US" sz="2000" b="1" dirty="0" smtClean="0"/>
              <a:t>中</a:t>
            </a:r>
            <a:endParaRPr kumimoji="1" lang="ja-JP" altLang="en-US" sz="2000" b="1" dirty="0"/>
          </a:p>
        </p:txBody>
      </p:sp>
      <p:sp>
        <p:nvSpPr>
          <p:cNvPr id="51" name="テキスト ボックス 50"/>
          <p:cNvSpPr txBox="1"/>
          <p:nvPr/>
        </p:nvSpPr>
        <p:spPr>
          <a:xfrm>
            <a:off x="7226944" y="5700494"/>
            <a:ext cx="384472" cy="401236"/>
          </a:xfrm>
          <a:prstGeom prst="rect">
            <a:avLst/>
          </a:prstGeom>
          <a:noFill/>
        </p:spPr>
        <p:txBody>
          <a:bodyPr wrap="square" rtlCol="0">
            <a:spAutoFit/>
          </a:bodyPr>
          <a:lstStyle/>
          <a:p>
            <a:pPr algn="ctr"/>
            <a:r>
              <a:rPr kumimoji="1" lang="ja-JP" altLang="en-US" sz="2000" b="1" dirty="0" smtClean="0"/>
              <a:t>高</a:t>
            </a:r>
            <a:endParaRPr kumimoji="1" lang="ja-JP" altLang="en-US" sz="2000" b="1" dirty="0"/>
          </a:p>
        </p:txBody>
      </p:sp>
      <p:cxnSp>
        <p:nvCxnSpPr>
          <p:cNvPr id="52" name="直線矢印コネクタ 51"/>
          <p:cNvCxnSpPr/>
          <p:nvPr/>
        </p:nvCxnSpPr>
        <p:spPr>
          <a:xfrm flipV="1">
            <a:off x="4394929" y="2002067"/>
            <a:ext cx="7228" cy="359097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a:off x="4374425" y="5571109"/>
            <a:ext cx="3624900" cy="180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flipH="1" flipV="1">
            <a:off x="6372200" y="3444974"/>
            <a:ext cx="1118987" cy="1942523"/>
          </a:xfrm>
          <a:prstGeom prst="line">
            <a:avLst/>
          </a:prstGeom>
          <a:ln w="69850">
            <a:tailEnd type="none"/>
          </a:ln>
        </p:spPr>
        <p:style>
          <a:lnRef idx="1">
            <a:schemeClr val="accent2"/>
          </a:lnRef>
          <a:fillRef idx="0">
            <a:schemeClr val="accent2"/>
          </a:fillRef>
          <a:effectRef idx="0">
            <a:schemeClr val="accent2"/>
          </a:effectRef>
          <a:fontRef idx="minor">
            <a:schemeClr val="tx1"/>
          </a:fontRef>
        </p:style>
      </p:cxnSp>
      <p:sp>
        <p:nvSpPr>
          <p:cNvPr id="57" name="正方形/長方形 56"/>
          <p:cNvSpPr/>
          <p:nvPr/>
        </p:nvSpPr>
        <p:spPr>
          <a:xfrm>
            <a:off x="7692776" y="5700494"/>
            <a:ext cx="1493912" cy="584775"/>
          </a:xfrm>
          <a:prstGeom prst="rect">
            <a:avLst/>
          </a:prstGeom>
        </p:spPr>
        <p:txBody>
          <a:bodyPr wrap="square">
            <a:spAutoFit/>
          </a:bodyPr>
          <a:lstStyle/>
          <a:p>
            <a:r>
              <a:rPr lang="ja-JP" altLang="en-US" sz="1600" dirty="0"/>
              <a:t>付録と正規品</a:t>
            </a:r>
            <a:endParaRPr lang="en-US" altLang="ja-JP" sz="1600" dirty="0"/>
          </a:p>
          <a:p>
            <a:r>
              <a:rPr lang="ja-JP" altLang="en-US" sz="1600" dirty="0"/>
              <a:t>との類似度</a:t>
            </a:r>
          </a:p>
        </p:txBody>
      </p:sp>
      <p:cxnSp>
        <p:nvCxnSpPr>
          <p:cNvPr id="59" name="直線コネクタ 58"/>
          <p:cNvCxnSpPr/>
          <p:nvPr/>
        </p:nvCxnSpPr>
        <p:spPr>
          <a:xfrm flipV="1">
            <a:off x="4733785" y="3444974"/>
            <a:ext cx="1007028" cy="1945270"/>
          </a:xfrm>
          <a:prstGeom prst="line">
            <a:avLst/>
          </a:prstGeom>
          <a:ln w="69850">
            <a:solidFill>
              <a:schemeClr val="tx2"/>
            </a:solidFill>
            <a:tailEnd type="none"/>
          </a:ln>
        </p:spPr>
        <p:style>
          <a:lnRef idx="1">
            <a:schemeClr val="accent2"/>
          </a:lnRef>
          <a:fillRef idx="0">
            <a:schemeClr val="accent2"/>
          </a:fillRef>
          <a:effectRef idx="0">
            <a:schemeClr val="accent2"/>
          </a:effectRef>
          <a:fontRef idx="minor">
            <a:schemeClr val="tx1"/>
          </a:fontRef>
        </p:style>
      </p:cxnSp>
      <p:sp>
        <p:nvSpPr>
          <p:cNvPr id="22" name="テキスト ボックス 21"/>
          <p:cNvSpPr txBox="1"/>
          <p:nvPr/>
        </p:nvSpPr>
        <p:spPr>
          <a:xfrm>
            <a:off x="246872" y="1916765"/>
            <a:ext cx="3677056" cy="3754874"/>
          </a:xfrm>
          <a:prstGeom prst="rect">
            <a:avLst/>
          </a:prstGeom>
          <a:noFill/>
        </p:spPr>
        <p:txBody>
          <a:bodyPr wrap="square" rtlCol="0">
            <a:spAutoFit/>
          </a:bodyPr>
          <a:lstStyle/>
          <a:p>
            <a:r>
              <a:rPr lang="ja-JP" altLang="en-US" sz="2000" b="1" dirty="0" smtClean="0">
                <a:solidFill>
                  <a:srgbClr val="FF0000"/>
                </a:solidFill>
              </a:rPr>
              <a:t>既存顧客は</a:t>
            </a:r>
            <a:endParaRPr lang="en-US" altLang="ja-JP" sz="2000" b="1" dirty="0" smtClean="0">
              <a:solidFill>
                <a:srgbClr val="FF0000"/>
              </a:solidFill>
            </a:endParaRPr>
          </a:p>
          <a:p>
            <a:r>
              <a:rPr lang="ja-JP" altLang="en-US" sz="2000" b="1" dirty="0" smtClean="0">
                <a:solidFill>
                  <a:srgbClr val="FF0000"/>
                </a:solidFill>
              </a:rPr>
              <a:t>類似度が低い</a:t>
            </a:r>
            <a:r>
              <a:rPr lang="ja-JP" altLang="en-US" sz="2000" b="1" dirty="0" smtClean="0"/>
              <a:t>とブランドイメージが傷つくため許容できず、</a:t>
            </a:r>
            <a:endParaRPr lang="en-US" altLang="ja-JP" sz="2000" b="1" dirty="0" smtClean="0"/>
          </a:p>
          <a:p>
            <a:r>
              <a:rPr lang="ja-JP" altLang="en-US" sz="2000" b="1" dirty="0" smtClean="0">
                <a:solidFill>
                  <a:srgbClr val="FF0000"/>
                </a:solidFill>
              </a:rPr>
              <a:t>類似度が高すぎる</a:t>
            </a:r>
            <a:r>
              <a:rPr lang="ja-JP" altLang="en-US" sz="2000" b="1" dirty="0" smtClean="0"/>
              <a:t>と正規品と付録の差別化が図れず許容できないのではないか。</a:t>
            </a:r>
            <a:endParaRPr lang="en-US" altLang="ja-JP" sz="2000" b="1" dirty="0" smtClean="0"/>
          </a:p>
          <a:p>
            <a:endParaRPr lang="en-US" altLang="ja-JP" dirty="0" smtClean="0"/>
          </a:p>
          <a:p>
            <a:r>
              <a:rPr lang="ja-JP" altLang="en-US" sz="2000" b="1" dirty="0" smtClean="0"/>
              <a:t>正規品と付録との差別化を</a:t>
            </a:r>
            <a:r>
              <a:rPr lang="ja-JP" altLang="en-US" sz="2000" b="1" dirty="0" smtClean="0">
                <a:solidFill>
                  <a:srgbClr val="FF0000"/>
                </a:solidFill>
              </a:rPr>
              <a:t>図れる程度</a:t>
            </a:r>
            <a:r>
              <a:rPr lang="ja-JP" altLang="en-US" sz="2000" b="1" dirty="0" smtClean="0"/>
              <a:t>に類似させ、</a:t>
            </a:r>
            <a:endParaRPr lang="en-US" altLang="ja-JP" sz="2000" b="1" dirty="0" smtClean="0"/>
          </a:p>
          <a:p>
            <a:r>
              <a:rPr lang="ja-JP" altLang="en-US" sz="2000" b="1" dirty="0" smtClean="0"/>
              <a:t>ブランドイメージが</a:t>
            </a:r>
            <a:r>
              <a:rPr lang="ja-JP" altLang="en-US" sz="2000" b="1" dirty="0" smtClean="0">
                <a:solidFill>
                  <a:srgbClr val="FF0000"/>
                </a:solidFill>
              </a:rPr>
              <a:t>傷つかない程度</a:t>
            </a:r>
            <a:r>
              <a:rPr lang="ja-JP" altLang="en-US" sz="2000" b="1" dirty="0" smtClean="0"/>
              <a:t>に類似させると既存顧客は許容できるのではないか。</a:t>
            </a:r>
            <a:endParaRPr kumimoji="1" lang="en-US" altLang="ja-JP" sz="2000" b="1" dirty="0" smtClean="0"/>
          </a:p>
        </p:txBody>
      </p:sp>
      <p:cxnSp>
        <p:nvCxnSpPr>
          <p:cNvPr id="8" name="直線コネクタ 7"/>
          <p:cNvCxnSpPr/>
          <p:nvPr/>
        </p:nvCxnSpPr>
        <p:spPr>
          <a:xfrm flipV="1">
            <a:off x="5740813" y="2743200"/>
            <a:ext cx="372908" cy="702448"/>
          </a:xfrm>
          <a:prstGeom prst="line">
            <a:avLst/>
          </a:prstGeom>
          <a:ln w="66675">
            <a:prstDash val="sysDot"/>
            <a:tailEnd type="none"/>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flipV="1">
            <a:off x="5912490" y="2728760"/>
            <a:ext cx="459710" cy="716887"/>
          </a:xfrm>
          <a:prstGeom prst="line">
            <a:avLst/>
          </a:prstGeom>
          <a:ln w="66675">
            <a:prstDash val="sysDot"/>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9587320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a:t>
            </a:r>
            <a:r>
              <a:rPr lang="ja-JP" altLang="en-US" dirty="0"/>
              <a:t>①</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26</a:t>
            </a:r>
            <a:endParaRPr lang="ja-JP" altLang="en-US" dirty="0"/>
          </a:p>
        </p:txBody>
      </p:sp>
      <p:sp>
        <p:nvSpPr>
          <p:cNvPr id="22" name="正方形/長方形 21"/>
          <p:cNvSpPr/>
          <p:nvPr/>
        </p:nvSpPr>
        <p:spPr>
          <a:xfrm>
            <a:off x="1427600" y="1393321"/>
            <a:ext cx="6096918" cy="830997"/>
          </a:xfrm>
          <a:prstGeom prst="rect">
            <a:avLst/>
          </a:prstGeom>
        </p:spPr>
        <p:txBody>
          <a:bodyPr wrap="square">
            <a:spAutoFit/>
          </a:bodyPr>
          <a:lstStyle/>
          <a:p>
            <a:pPr algn="ctr"/>
            <a:r>
              <a:rPr lang="ja-JP" altLang="en-US" sz="2400" dirty="0" smtClean="0"/>
              <a:t>正規品との類似度と許容度との関係は</a:t>
            </a:r>
            <a:endParaRPr lang="en-US" altLang="ja-JP" sz="2400" dirty="0" smtClean="0"/>
          </a:p>
          <a:p>
            <a:pPr algn="ctr"/>
            <a:r>
              <a:rPr lang="ja-JP" altLang="en-US" sz="2400" dirty="0" smtClean="0"/>
              <a:t>逆</a:t>
            </a:r>
            <a:r>
              <a:rPr lang="en-US" altLang="ja-JP" sz="2400" dirty="0" smtClean="0"/>
              <a:t>U</a:t>
            </a:r>
            <a:r>
              <a:rPr lang="ja-JP" altLang="en-US" sz="2400" dirty="0" smtClean="0"/>
              <a:t>字型になる。</a:t>
            </a:r>
            <a:endParaRPr lang="en-US" altLang="ja-JP" sz="2400" dirty="0" smtClean="0"/>
          </a:p>
        </p:txBody>
      </p:sp>
      <p:grpSp>
        <p:nvGrpSpPr>
          <p:cNvPr id="33" name="グループ化 32"/>
          <p:cNvGrpSpPr/>
          <p:nvPr/>
        </p:nvGrpSpPr>
        <p:grpSpPr>
          <a:xfrm>
            <a:off x="402353" y="2636912"/>
            <a:ext cx="8562135" cy="3728902"/>
            <a:chOff x="1109401" y="1251096"/>
            <a:chExt cx="8805103" cy="4494354"/>
          </a:xfrm>
        </p:grpSpPr>
        <p:cxnSp>
          <p:nvCxnSpPr>
            <p:cNvPr id="34" name="直線コネクタ 33"/>
            <p:cNvCxnSpPr/>
            <p:nvPr/>
          </p:nvCxnSpPr>
          <p:spPr>
            <a:xfrm>
              <a:off x="2771800" y="4923206"/>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テキスト ボックス 34"/>
            <p:cNvSpPr txBox="1"/>
            <p:nvPr/>
          </p:nvSpPr>
          <p:spPr>
            <a:xfrm>
              <a:off x="1109401" y="1251096"/>
              <a:ext cx="569719" cy="2950841"/>
            </a:xfrm>
            <a:prstGeom prst="rect">
              <a:avLst/>
            </a:prstGeom>
            <a:noFill/>
          </p:spPr>
          <p:txBody>
            <a:bodyPr vert="eaVert" wrap="square" rtlCol="0">
              <a:spAutoFit/>
            </a:bodyPr>
            <a:lstStyle/>
            <a:p>
              <a:r>
                <a:rPr kumimoji="1" lang="ja-JP" altLang="en-US" sz="2400" dirty="0" smtClean="0"/>
                <a:t>許容度</a:t>
              </a:r>
              <a:endParaRPr kumimoji="1" lang="ja-JP" altLang="en-US" sz="2400" dirty="0"/>
            </a:p>
          </p:txBody>
        </p:sp>
        <p:sp>
          <p:nvSpPr>
            <p:cNvPr id="36" name="テキスト ボックス 35"/>
            <p:cNvSpPr txBox="1"/>
            <p:nvPr/>
          </p:nvSpPr>
          <p:spPr>
            <a:xfrm>
              <a:off x="1726592" y="5329350"/>
              <a:ext cx="432048" cy="369332"/>
            </a:xfrm>
            <a:prstGeom prst="rect">
              <a:avLst/>
            </a:prstGeom>
            <a:noFill/>
          </p:spPr>
          <p:txBody>
            <a:bodyPr wrap="square" rtlCol="0">
              <a:spAutoFit/>
            </a:bodyPr>
            <a:lstStyle/>
            <a:p>
              <a:r>
                <a:rPr kumimoji="1" lang="ja-JP" altLang="en-US" dirty="0" smtClean="0"/>
                <a:t>低</a:t>
              </a:r>
              <a:endParaRPr kumimoji="1" lang="en-US" altLang="ja-JP" dirty="0" smtClean="0"/>
            </a:p>
          </p:txBody>
        </p:sp>
        <p:sp>
          <p:nvSpPr>
            <p:cNvPr id="37" name="テキスト ボックス 36"/>
            <p:cNvSpPr txBox="1"/>
            <p:nvPr/>
          </p:nvSpPr>
          <p:spPr>
            <a:xfrm>
              <a:off x="3885808" y="5329005"/>
              <a:ext cx="504056" cy="369332"/>
            </a:xfrm>
            <a:prstGeom prst="rect">
              <a:avLst/>
            </a:prstGeom>
            <a:noFill/>
          </p:spPr>
          <p:txBody>
            <a:bodyPr wrap="square" rtlCol="0">
              <a:spAutoFit/>
            </a:bodyPr>
            <a:lstStyle/>
            <a:p>
              <a:r>
                <a:rPr kumimoji="1" lang="ja-JP" altLang="en-US" dirty="0" smtClean="0"/>
                <a:t>中</a:t>
              </a:r>
              <a:endParaRPr kumimoji="1" lang="ja-JP" altLang="en-US" dirty="0"/>
            </a:p>
          </p:txBody>
        </p:sp>
        <p:sp>
          <p:nvSpPr>
            <p:cNvPr id="38" name="テキスト ボックス 37"/>
            <p:cNvSpPr txBox="1"/>
            <p:nvPr/>
          </p:nvSpPr>
          <p:spPr>
            <a:xfrm>
              <a:off x="6057754" y="5329005"/>
              <a:ext cx="432048" cy="369332"/>
            </a:xfrm>
            <a:prstGeom prst="rect">
              <a:avLst/>
            </a:prstGeom>
            <a:noFill/>
          </p:spPr>
          <p:txBody>
            <a:bodyPr wrap="square" rtlCol="0">
              <a:spAutoFit/>
            </a:bodyPr>
            <a:lstStyle/>
            <a:p>
              <a:r>
                <a:rPr kumimoji="1" lang="ja-JP" altLang="en-US" dirty="0" smtClean="0"/>
                <a:t>高</a:t>
              </a:r>
              <a:endParaRPr kumimoji="1" lang="ja-JP" altLang="en-US" dirty="0"/>
            </a:p>
          </p:txBody>
        </p:sp>
        <p:cxnSp>
          <p:nvCxnSpPr>
            <p:cNvPr id="39" name="直線矢印コネクタ 38"/>
            <p:cNvCxnSpPr/>
            <p:nvPr/>
          </p:nvCxnSpPr>
          <p:spPr>
            <a:xfrm flipV="1">
              <a:off x="1693366" y="1251097"/>
              <a:ext cx="12126" cy="40324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a:off x="1693366" y="5283545"/>
              <a:ext cx="525947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6952840" y="5189017"/>
              <a:ext cx="2961664" cy="556433"/>
            </a:xfrm>
            <a:prstGeom prst="rect">
              <a:avLst/>
            </a:prstGeom>
            <a:noFill/>
          </p:spPr>
          <p:txBody>
            <a:bodyPr wrap="square" rtlCol="0">
              <a:spAutoFit/>
            </a:bodyPr>
            <a:lstStyle/>
            <a:p>
              <a:r>
                <a:rPr kumimoji="1" lang="ja-JP" altLang="en-US" sz="2400" dirty="0" smtClean="0"/>
                <a:t>正規品との類似度</a:t>
              </a:r>
              <a:endParaRPr kumimoji="1" lang="ja-JP" altLang="en-US" sz="2400" dirty="0"/>
            </a:p>
          </p:txBody>
        </p:sp>
      </p:grpSp>
      <p:sp>
        <p:nvSpPr>
          <p:cNvPr id="42" name="フリーフォーム 41"/>
          <p:cNvSpPr/>
          <p:nvPr/>
        </p:nvSpPr>
        <p:spPr>
          <a:xfrm>
            <a:off x="1422639" y="3146678"/>
            <a:ext cx="3918064" cy="2652067"/>
          </a:xfrm>
          <a:custGeom>
            <a:avLst/>
            <a:gdLst>
              <a:gd name="connsiteX0" fmla="*/ 0 w 3008376"/>
              <a:gd name="connsiteY0" fmla="*/ 2606237 h 2606237"/>
              <a:gd name="connsiteX1" fmla="*/ 1307592 w 3008376"/>
              <a:gd name="connsiteY1" fmla="*/ 197 h 2606237"/>
              <a:gd name="connsiteX2" fmla="*/ 3008376 w 3008376"/>
              <a:gd name="connsiteY2" fmla="*/ 2496509 h 2606237"/>
              <a:gd name="connsiteX0" fmla="*/ 0 w 3008376"/>
              <a:gd name="connsiteY0" fmla="*/ 2606220 h 2620538"/>
              <a:gd name="connsiteX1" fmla="*/ 1307592 w 3008376"/>
              <a:gd name="connsiteY1" fmla="*/ 180 h 2620538"/>
              <a:gd name="connsiteX2" fmla="*/ 3008376 w 3008376"/>
              <a:gd name="connsiteY2" fmla="*/ 2620538 h 2620538"/>
              <a:gd name="connsiteX0" fmla="*/ 0 w 2996199"/>
              <a:gd name="connsiteY0" fmla="*/ 2606223 h 2606223"/>
              <a:gd name="connsiteX1" fmla="*/ 1307592 w 2996199"/>
              <a:gd name="connsiteY1" fmla="*/ 183 h 2606223"/>
              <a:gd name="connsiteX2" fmla="*/ 2996199 w 2996199"/>
              <a:gd name="connsiteY2" fmla="*/ 2592976 h 2606223"/>
              <a:gd name="connsiteX0" fmla="*/ 0 w 3008376"/>
              <a:gd name="connsiteY0" fmla="*/ 2606218 h 2634320"/>
              <a:gd name="connsiteX1" fmla="*/ 1307592 w 3008376"/>
              <a:gd name="connsiteY1" fmla="*/ 178 h 2634320"/>
              <a:gd name="connsiteX2" fmla="*/ 3008376 w 3008376"/>
              <a:gd name="connsiteY2" fmla="*/ 2634320 h 2634320"/>
              <a:gd name="connsiteX0" fmla="*/ 0 w 3008376"/>
              <a:gd name="connsiteY0" fmla="*/ 2606223 h 2606223"/>
              <a:gd name="connsiteX1" fmla="*/ 1307592 w 3008376"/>
              <a:gd name="connsiteY1" fmla="*/ 183 h 2606223"/>
              <a:gd name="connsiteX2" fmla="*/ 3008376 w 3008376"/>
              <a:gd name="connsiteY2" fmla="*/ 2592976 h 2606223"/>
              <a:gd name="connsiteX0" fmla="*/ 0 w 3008376"/>
              <a:gd name="connsiteY0" fmla="*/ 2358171 h 2358171"/>
              <a:gd name="connsiteX1" fmla="*/ 1551126 w 3008376"/>
              <a:gd name="connsiteY1" fmla="*/ 224 h 2358171"/>
              <a:gd name="connsiteX2" fmla="*/ 3008376 w 3008376"/>
              <a:gd name="connsiteY2" fmla="*/ 2344924 h 2358171"/>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44164 h 2344164"/>
              <a:gd name="connsiteX1" fmla="*/ 1478066 w 3008376"/>
              <a:gd name="connsiteY1" fmla="*/ 0 h 2344164"/>
              <a:gd name="connsiteX2" fmla="*/ 3008376 w 3008376"/>
              <a:gd name="connsiteY2" fmla="*/ 2330917 h 2344164"/>
            </a:gdLst>
            <a:ahLst/>
            <a:cxnLst>
              <a:cxn ang="0">
                <a:pos x="connsiteX0" y="connsiteY0"/>
              </a:cxn>
              <a:cxn ang="0">
                <a:pos x="connsiteX1" y="connsiteY1"/>
              </a:cxn>
              <a:cxn ang="0">
                <a:pos x="connsiteX2" y="connsiteY2"/>
              </a:cxn>
            </a:cxnLst>
            <a:rect l="l" t="t" r="r" b="b"/>
            <a:pathLst>
              <a:path w="3008376" h="2344164">
                <a:moveTo>
                  <a:pt x="0" y="2344164"/>
                </a:moveTo>
                <a:cubicBezTo>
                  <a:pt x="585748" y="940024"/>
                  <a:pt x="1001024" y="32071"/>
                  <a:pt x="1478066" y="0"/>
                </a:cubicBezTo>
                <a:cubicBezTo>
                  <a:pt x="2015992" y="23061"/>
                  <a:pt x="2396506" y="977137"/>
                  <a:pt x="3008376" y="2330917"/>
                </a:cubicBezTo>
              </a:path>
            </a:pathLst>
          </a:cu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grpSp>
        <p:nvGrpSpPr>
          <p:cNvPr id="5" name="グループ化 4"/>
          <p:cNvGrpSpPr/>
          <p:nvPr/>
        </p:nvGrpSpPr>
        <p:grpSpPr>
          <a:xfrm>
            <a:off x="4452680" y="3352015"/>
            <a:ext cx="1786559" cy="509032"/>
            <a:chOff x="4452680" y="3352015"/>
            <a:chExt cx="1786559" cy="509032"/>
          </a:xfrm>
        </p:grpSpPr>
        <p:sp>
          <p:nvSpPr>
            <p:cNvPr id="44" name="正方形/長方形 43"/>
            <p:cNvSpPr/>
            <p:nvPr/>
          </p:nvSpPr>
          <p:spPr>
            <a:xfrm>
              <a:off x="5214161" y="3352015"/>
              <a:ext cx="1025078" cy="509032"/>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b="1" dirty="0" smtClean="0"/>
                <a:t>仮説</a:t>
              </a:r>
              <a:r>
                <a:rPr lang="ja-JP" altLang="en-US" sz="2000" b="1" dirty="0"/>
                <a:t>①</a:t>
              </a:r>
              <a:endParaRPr kumimoji="1" lang="ja-JP" altLang="en-US" sz="2000" b="1" dirty="0"/>
            </a:p>
          </p:txBody>
        </p:sp>
        <p:cxnSp>
          <p:nvCxnSpPr>
            <p:cNvPr id="45" name="直線矢印コネクタ 44"/>
            <p:cNvCxnSpPr>
              <a:stCxn id="44" idx="1"/>
            </p:cNvCxnSpPr>
            <p:nvPr/>
          </p:nvCxnSpPr>
          <p:spPr>
            <a:xfrm flipH="1">
              <a:off x="4452680" y="3606531"/>
              <a:ext cx="761481" cy="0"/>
            </a:xfrm>
            <a:prstGeom prst="straightConnector1">
              <a:avLst/>
            </a:prstGeom>
            <a:ln>
              <a:solidFill>
                <a:srgbClr val="00B050"/>
              </a:solidFill>
              <a:tailEnd type="arrow"/>
            </a:ln>
          </p:spPr>
          <p:style>
            <a:lnRef idx="1">
              <a:schemeClr val="accent2"/>
            </a:lnRef>
            <a:fillRef idx="0">
              <a:schemeClr val="accent2"/>
            </a:fillRef>
            <a:effectRef idx="0">
              <a:schemeClr val="accent2"/>
            </a:effectRef>
            <a:fontRef idx="minor">
              <a:schemeClr val="tx1"/>
            </a:fontRef>
          </p:style>
        </p:cxnSp>
      </p:grpSp>
      <p:sp>
        <p:nvSpPr>
          <p:cNvPr id="3" name="正方形/長方形 2"/>
          <p:cNvSpPr/>
          <p:nvPr/>
        </p:nvSpPr>
        <p:spPr>
          <a:xfrm>
            <a:off x="1422639" y="1124744"/>
            <a:ext cx="6173697" cy="13681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1598319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p:cNvGrpSpPr/>
          <p:nvPr/>
        </p:nvGrpSpPr>
        <p:grpSpPr>
          <a:xfrm>
            <a:off x="211912" y="980729"/>
            <a:ext cx="5547613" cy="4061198"/>
            <a:chOff x="395536" y="1412777"/>
            <a:chExt cx="7992888" cy="4509953"/>
          </a:xfrm>
          <a:noFill/>
        </p:grpSpPr>
        <p:sp>
          <p:nvSpPr>
            <p:cNvPr id="6" name="テキスト ボックス 5"/>
            <p:cNvSpPr txBox="1"/>
            <p:nvPr/>
          </p:nvSpPr>
          <p:spPr>
            <a:xfrm>
              <a:off x="6122811" y="5632212"/>
              <a:ext cx="2180715" cy="290517"/>
            </a:xfrm>
            <a:prstGeom prst="rect">
              <a:avLst/>
            </a:prstGeom>
            <a:grpFill/>
            <a:ln w="28575">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kumimoji="1" lang="ja-JP" altLang="en-US" sz="1100" dirty="0" smtClean="0"/>
                <a:t>出版指標年報</a:t>
              </a:r>
              <a:r>
                <a:rPr kumimoji="1" lang="en-US" altLang="ja-JP" sz="1100" dirty="0" smtClean="0"/>
                <a:t>2012</a:t>
              </a:r>
              <a:r>
                <a:rPr kumimoji="1" lang="ja-JP" altLang="en-US" sz="1100" dirty="0" smtClean="0"/>
                <a:t>年</a:t>
              </a:r>
              <a:endParaRPr kumimoji="1" lang="ja-JP" altLang="en-US" sz="1100" dirty="0"/>
            </a:p>
          </p:txBody>
        </p:sp>
        <p:grpSp>
          <p:nvGrpSpPr>
            <p:cNvPr id="9" name="グループ化 8"/>
            <p:cNvGrpSpPr/>
            <p:nvPr/>
          </p:nvGrpSpPr>
          <p:grpSpPr>
            <a:xfrm>
              <a:off x="395536" y="1412777"/>
              <a:ext cx="7992888" cy="4509953"/>
              <a:chOff x="395536" y="1412777"/>
              <a:chExt cx="7992888" cy="4916188"/>
            </a:xfrm>
            <a:grpFill/>
          </p:grpSpPr>
          <p:graphicFrame>
            <p:nvGraphicFramePr>
              <p:cNvPr id="4" name="グラフ 3"/>
              <p:cNvGraphicFramePr/>
              <p:nvPr>
                <p:extLst>
                  <p:ext uri="{D42A27DB-BD31-4B8C-83A1-F6EECF244321}">
                    <p14:modId xmlns:p14="http://schemas.microsoft.com/office/powerpoint/2010/main" val="37144258"/>
                  </p:ext>
                </p:extLst>
              </p:nvPr>
            </p:nvGraphicFramePr>
            <p:xfrm>
              <a:off x="755575" y="2195855"/>
              <a:ext cx="7272808"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4"/>
              <p:cNvSpPr txBox="1"/>
              <p:nvPr/>
            </p:nvSpPr>
            <p:spPr>
              <a:xfrm>
                <a:off x="1084206" y="1619507"/>
                <a:ext cx="6615547" cy="447086"/>
              </a:xfrm>
              <a:prstGeom prst="rect">
                <a:avLst/>
              </a:prstGeom>
              <a:grpFill/>
              <a:ln w="28575">
                <a:solidFill>
                  <a:schemeClr val="tx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kumimoji="1" lang="ja-JP" altLang="en-US" b="1" dirty="0" smtClean="0"/>
                  <a:t>女性誌全体（週刊誌を除く）の推定発行部数</a:t>
                </a:r>
                <a:endParaRPr kumimoji="1" lang="ja-JP" altLang="en-US" b="1" dirty="0"/>
              </a:p>
            </p:txBody>
          </p:sp>
          <p:sp>
            <p:nvSpPr>
              <p:cNvPr id="7" name="正方形/長方形 6"/>
              <p:cNvSpPr/>
              <p:nvPr/>
            </p:nvSpPr>
            <p:spPr>
              <a:xfrm>
                <a:off x="395536" y="1412777"/>
                <a:ext cx="7992888" cy="4916188"/>
              </a:xfrm>
              <a:prstGeom prst="rect">
                <a:avLst/>
              </a:prstGeom>
              <a:grpFill/>
              <a:ln w="28575"/>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grpSp>
      </p:grpSp>
      <p:sp>
        <p:nvSpPr>
          <p:cNvPr id="13" name="タイトル 12"/>
          <p:cNvSpPr>
            <a:spLocks noGrp="1"/>
          </p:cNvSpPr>
          <p:nvPr>
            <p:ph type="title"/>
          </p:nvPr>
        </p:nvSpPr>
        <p:spPr/>
        <p:txBody>
          <a:bodyPr>
            <a:normAutofit/>
          </a:bodyPr>
          <a:lstStyle/>
          <a:p>
            <a:r>
              <a:rPr lang="ja-JP" altLang="en-US" dirty="0"/>
              <a:t>雑誌の売り上げは年々</a:t>
            </a:r>
            <a:r>
              <a:rPr lang="ja-JP" altLang="en-US" dirty="0" smtClean="0"/>
              <a:t>低下</a:t>
            </a:r>
            <a:endParaRPr kumimoji="1" lang="ja-JP" altLang="en-US" dirty="0"/>
          </a:p>
        </p:txBody>
      </p:sp>
      <p:sp>
        <p:nvSpPr>
          <p:cNvPr id="8" name="スライド番号プレースホルダー 7"/>
          <p:cNvSpPr>
            <a:spLocks noGrp="1"/>
          </p:cNvSpPr>
          <p:nvPr>
            <p:ph type="sldNum" sz="quarter" idx="12"/>
          </p:nvPr>
        </p:nvSpPr>
        <p:spPr/>
        <p:txBody>
          <a:bodyPr/>
          <a:lstStyle/>
          <a:p>
            <a:fld id="{A2B17106-9453-43BE-954C-8C89DC38CEFF}" type="slidenum">
              <a:rPr lang="ja-JP" altLang="en-US" smtClean="0"/>
              <a:pPr/>
              <a:t>3</a:t>
            </a:fld>
            <a:endParaRPr lang="ja-JP" altLang="en-US" dirty="0"/>
          </a:p>
        </p:txBody>
      </p:sp>
      <p:sp>
        <p:nvSpPr>
          <p:cNvPr id="12" name="角丸四角形 11"/>
          <p:cNvSpPr/>
          <p:nvPr/>
        </p:nvSpPr>
        <p:spPr>
          <a:xfrm>
            <a:off x="5940152" y="1052736"/>
            <a:ext cx="2855090" cy="1195612"/>
          </a:xfrm>
          <a:prstGeom prst="roundRect">
            <a:avLst/>
          </a:prstGeom>
          <a:solidFill>
            <a:schemeClr val="accent3">
              <a:lumMod val="20000"/>
              <a:lumOff val="80000"/>
            </a:schemeClr>
          </a:solidFill>
          <a:ln w="57150">
            <a:solidFill>
              <a:schemeClr val="accent3"/>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3400" dirty="0" smtClean="0">
                <a:solidFill>
                  <a:schemeClr val="tx1"/>
                </a:solidFill>
              </a:rPr>
              <a:t>雑誌業界は深刻な</a:t>
            </a:r>
            <a:r>
              <a:rPr lang="ja-JP" altLang="en-US" sz="3400" dirty="0" smtClean="0">
                <a:solidFill>
                  <a:schemeClr val="tx1"/>
                </a:solidFill>
              </a:rPr>
              <a:t>不況</a:t>
            </a:r>
            <a:endParaRPr kumimoji="1" lang="ja-JP" altLang="en-US" sz="3400" dirty="0">
              <a:solidFill>
                <a:schemeClr val="tx1"/>
              </a:solidFill>
            </a:endParaRPr>
          </a:p>
        </p:txBody>
      </p:sp>
      <p:pic>
        <p:nvPicPr>
          <p:cNvPr id="1026" name="Picture 2" descr="http://ord.yahoo.co.jp/o/image/SIG=12hst3mcj/EXP=1355647150;_ylc=X3IDMgRmc3QDMARpZHgDMQRvaWQDYnV6ejI4ZlpINUNRZWQyZmMyBHADNDRLNTQ0T000NE84NDRPVTQ0TzgEcG9zAzg3BHNlYwNzaHcEc2xrA3Jp/*-http%3A/farm4.static.flickr.com/3251/2723490049_03d67838f9.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867" b="100000" l="10000" r="90000"/>
                    </a14:imgEffect>
                  </a14:imgLayer>
                </a14:imgProps>
              </a:ext>
              <a:ext uri="{28A0092B-C50C-407E-A947-70E740481C1C}">
                <a14:useLocalDpi xmlns:a14="http://schemas.microsoft.com/office/drawing/2010/main" val="0"/>
              </a:ext>
            </a:extLst>
          </a:blip>
          <a:srcRect r="18674"/>
          <a:stretch/>
        </p:blipFill>
        <p:spPr bwMode="auto">
          <a:xfrm flipH="1">
            <a:off x="6084168" y="1772816"/>
            <a:ext cx="3879660" cy="3577856"/>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p:cNvSpPr/>
          <p:nvPr/>
        </p:nvSpPr>
        <p:spPr>
          <a:xfrm>
            <a:off x="955707" y="5161754"/>
            <a:ext cx="7232583" cy="1080120"/>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p:cNvSpPr txBox="1"/>
          <p:nvPr/>
        </p:nvSpPr>
        <p:spPr>
          <a:xfrm>
            <a:off x="1035663" y="5224759"/>
            <a:ext cx="7072674" cy="954107"/>
          </a:xfrm>
          <a:prstGeom prst="rect">
            <a:avLst/>
          </a:prstGeom>
          <a:noFill/>
        </p:spPr>
        <p:txBody>
          <a:bodyPr wrap="square" rtlCol="0">
            <a:spAutoFit/>
          </a:bodyPr>
          <a:lstStyle/>
          <a:p>
            <a:pPr algn="ctr"/>
            <a:r>
              <a:rPr kumimoji="1" lang="ja-JP" altLang="en-US" sz="2800" dirty="0" smtClean="0"/>
              <a:t>雑誌とブランドがコラボレーションした</a:t>
            </a:r>
            <a:endParaRPr kumimoji="1" lang="en-US" altLang="ja-JP" sz="2800" dirty="0" smtClean="0"/>
          </a:p>
          <a:p>
            <a:pPr algn="ctr"/>
            <a:r>
              <a:rPr kumimoji="1" lang="ja-JP" altLang="en-US" sz="2800" b="1" dirty="0" smtClean="0">
                <a:solidFill>
                  <a:srgbClr val="FF0000"/>
                </a:solidFill>
              </a:rPr>
              <a:t>付録つき雑誌</a:t>
            </a:r>
            <a:endParaRPr kumimoji="1" lang="ja-JP" altLang="en-US" sz="2800" b="1" dirty="0">
              <a:solidFill>
                <a:srgbClr val="FF0000"/>
              </a:solidFill>
            </a:endParaRPr>
          </a:p>
        </p:txBody>
      </p:sp>
      <p:sp>
        <p:nvSpPr>
          <p:cNvPr id="2" name="円/楕円 1"/>
          <p:cNvSpPr/>
          <p:nvPr/>
        </p:nvSpPr>
        <p:spPr>
          <a:xfrm>
            <a:off x="338235" y="5085184"/>
            <a:ext cx="1234943" cy="12332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正方形/長方形 10"/>
          <p:cNvSpPr/>
          <p:nvPr/>
        </p:nvSpPr>
        <p:spPr>
          <a:xfrm>
            <a:off x="434568" y="5286313"/>
            <a:ext cx="1042272" cy="830997"/>
          </a:xfrm>
          <a:prstGeom prst="rect">
            <a:avLst/>
          </a:prstGeom>
        </p:spPr>
        <p:txBody>
          <a:bodyPr wrap="none">
            <a:spAutoFit/>
          </a:bodyPr>
          <a:lstStyle/>
          <a:p>
            <a:pPr algn="ctr"/>
            <a:r>
              <a:rPr lang="ja-JP" altLang="en-US" sz="2400" dirty="0" smtClean="0">
                <a:solidFill>
                  <a:schemeClr val="bg1"/>
                </a:solidFill>
                <a:latin typeface="HGP創英角ｺﾞｼｯｸUB" pitchFamily="50" charset="-128"/>
                <a:ea typeface="HGP創英角ｺﾞｼｯｸUB" pitchFamily="50" charset="-128"/>
              </a:rPr>
              <a:t>売れて</a:t>
            </a:r>
            <a:endParaRPr lang="en-US" altLang="ja-JP" sz="2400" dirty="0" smtClean="0">
              <a:solidFill>
                <a:schemeClr val="bg1"/>
              </a:solidFill>
              <a:latin typeface="HGP創英角ｺﾞｼｯｸUB" pitchFamily="50" charset="-128"/>
              <a:ea typeface="HGP創英角ｺﾞｼｯｸUB" pitchFamily="50" charset="-128"/>
            </a:endParaRPr>
          </a:p>
          <a:p>
            <a:pPr algn="ctr"/>
            <a:r>
              <a:rPr lang="ja-JP" altLang="en-US" sz="2400" dirty="0" smtClean="0">
                <a:solidFill>
                  <a:schemeClr val="bg1"/>
                </a:solidFill>
                <a:latin typeface="HGP創英角ｺﾞｼｯｸUB" pitchFamily="50" charset="-128"/>
                <a:ea typeface="HGP創英角ｺﾞｼｯｸUB" pitchFamily="50" charset="-128"/>
              </a:rPr>
              <a:t>いる</a:t>
            </a:r>
            <a:endParaRPr lang="ja-JP" altLang="en-US" sz="2400" dirty="0">
              <a:solidFill>
                <a:schemeClr val="bg1"/>
              </a:solidFill>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52216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P spid="2"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395537" y="5275656"/>
            <a:ext cx="8352928" cy="836804"/>
          </a:xfrm>
          <a:prstGeom prst="roundRect">
            <a:avLst/>
          </a:prstGeom>
          <a:solidFill>
            <a:schemeClr val="bg1"/>
          </a:solid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3" name="タイトル 2"/>
          <p:cNvSpPr>
            <a:spLocks noGrp="1"/>
          </p:cNvSpPr>
          <p:nvPr>
            <p:ph type="title"/>
          </p:nvPr>
        </p:nvSpPr>
        <p:spPr/>
        <p:txBody>
          <a:bodyPr/>
          <a:lstStyle/>
          <a:p>
            <a:r>
              <a:rPr lang="ja-JP" altLang="en-US" dirty="0" smtClean="0"/>
              <a:t>ブランド</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27</a:t>
            </a:r>
            <a:endParaRPr lang="ja-JP" altLang="en-US" dirty="0"/>
          </a:p>
        </p:txBody>
      </p:sp>
      <p:sp>
        <p:nvSpPr>
          <p:cNvPr id="11" name="テキスト ボックス 10"/>
          <p:cNvSpPr txBox="1"/>
          <p:nvPr/>
        </p:nvSpPr>
        <p:spPr>
          <a:xfrm>
            <a:off x="489287" y="5358680"/>
            <a:ext cx="8128048" cy="646331"/>
          </a:xfrm>
          <a:prstGeom prst="rect">
            <a:avLst/>
          </a:prstGeom>
          <a:noFill/>
        </p:spPr>
        <p:txBody>
          <a:bodyPr wrap="square" rtlCol="0">
            <a:spAutoFit/>
          </a:bodyPr>
          <a:lstStyle/>
          <a:p>
            <a:pPr algn="ctr"/>
            <a:r>
              <a:rPr kumimoji="1" lang="ja-JP" altLang="en-US" sz="3600" dirty="0" smtClean="0"/>
              <a:t>高価格帯のブランドでは許容度が低い</a:t>
            </a:r>
            <a:endParaRPr kumimoji="1" lang="en-US" altLang="ja-JP" sz="3600" dirty="0" smtClean="0"/>
          </a:p>
        </p:txBody>
      </p:sp>
      <p:sp>
        <p:nvSpPr>
          <p:cNvPr id="2" name="正方形/長方形 1"/>
          <p:cNvSpPr/>
          <p:nvPr/>
        </p:nvSpPr>
        <p:spPr>
          <a:xfrm>
            <a:off x="971600" y="1707195"/>
            <a:ext cx="7200800" cy="923330"/>
          </a:xfrm>
          <a:prstGeom prst="rect">
            <a:avLst/>
          </a:prstGeom>
        </p:spPr>
        <p:txBody>
          <a:bodyPr wrap="square">
            <a:spAutoFit/>
          </a:bodyPr>
          <a:lstStyle/>
          <a:p>
            <a:r>
              <a:rPr lang="ja-JP" altLang="en-US" dirty="0" smtClean="0"/>
              <a:t>先行研究の「雑誌</a:t>
            </a:r>
            <a:r>
              <a:rPr lang="en-US" altLang="ja-JP" dirty="0"/>
              <a:t>×</a:t>
            </a:r>
            <a:r>
              <a:rPr lang="ja-JP" altLang="en-US" dirty="0"/>
              <a:t>ブランドのコラボレーション付録</a:t>
            </a:r>
            <a:r>
              <a:rPr lang="ja-JP" altLang="en-US" dirty="0" smtClean="0"/>
              <a:t>がブランドエクイティ</a:t>
            </a:r>
            <a:r>
              <a:rPr lang="ja-JP" altLang="en-US" dirty="0"/>
              <a:t>に及ぼす</a:t>
            </a:r>
            <a:r>
              <a:rPr lang="ja-JP" altLang="en-US" dirty="0" smtClean="0"/>
              <a:t>影響」では価格帯の高いブランドほど自己表現に対する影響が顕著である</a:t>
            </a:r>
            <a:endParaRPr lang="ja-JP" altLang="en-US" dirty="0"/>
          </a:p>
        </p:txBody>
      </p:sp>
      <p:sp>
        <p:nvSpPr>
          <p:cNvPr id="5" name="正方形/長方形 4"/>
          <p:cNvSpPr/>
          <p:nvPr/>
        </p:nvSpPr>
        <p:spPr>
          <a:xfrm>
            <a:off x="971600" y="1628800"/>
            <a:ext cx="7200800" cy="108012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797226" y="2924944"/>
            <a:ext cx="1512169" cy="64807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971600" y="3933056"/>
            <a:ext cx="7200800" cy="72008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今までの導出から自己表現に影響を及ぼすと許容度が低くなる</a:t>
            </a:r>
            <a:endParaRPr lang="ja-JP" altLang="en-US" dirty="0">
              <a:solidFill>
                <a:schemeClr val="tx1"/>
              </a:solidFill>
            </a:endParaRPr>
          </a:p>
        </p:txBody>
      </p:sp>
    </p:spTree>
    <p:extLst>
      <p:ext uri="{BB962C8B-B14F-4D97-AF65-F5344CB8AC3E}">
        <p14:creationId xmlns:p14="http://schemas.microsoft.com/office/powerpoint/2010/main" val="17877472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274638"/>
            <a:ext cx="8712968" cy="778098"/>
          </a:xfrm>
        </p:spPr>
        <p:txBody>
          <a:bodyPr>
            <a:noAutofit/>
          </a:bodyPr>
          <a:lstStyle/>
          <a:p>
            <a:r>
              <a:rPr lang="ja-JP" altLang="en-US" dirty="0"/>
              <a:t>仮説</a:t>
            </a:r>
            <a:r>
              <a:rPr lang="ja-JP" altLang="en-US" dirty="0" smtClean="0"/>
              <a:t>②</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28</a:t>
            </a:r>
            <a:endParaRPr lang="ja-JP" altLang="en-US" dirty="0"/>
          </a:p>
        </p:txBody>
      </p:sp>
      <p:grpSp>
        <p:nvGrpSpPr>
          <p:cNvPr id="3" name="グループ化 2"/>
          <p:cNvGrpSpPr/>
          <p:nvPr/>
        </p:nvGrpSpPr>
        <p:grpSpPr>
          <a:xfrm>
            <a:off x="516747" y="2907911"/>
            <a:ext cx="8068182" cy="3501890"/>
            <a:chOff x="999541" y="2129403"/>
            <a:chExt cx="8068182" cy="3501890"/>
          </a:xfrm>
        </p:grpSpPr>
        <p:grpSp>
          <p:nvGrpSpPr>
            <p:cNvPr id="26" name="グループ化 25"/>
            <p:cNvGrpSpPr/>
            <p:nvPr/>
          </p:nvGrpSpPr>
          <p:grpSpPr>
            <a:xfrm>
              <a:off x="999541" y="2129403"/>
              <a:ext cx="7279004" cy="3501890"/>
              <a:chOff x="1134757" y="1251096"/>
              <a:chExt cx="8046459" cy="4604324"/>
            </a:xfrm>
          </p:grpSpPr>
          <p:cxnSp>
            <p:nvCxnSpPr>
              <p:cNvPr id="27" name="直線コネクタ 26"/>
              <p:cNvCxnSpPr/>
              <p:nvPr/>
            </p:nvCxnSpPr>
            <p:spPr>
              <a:xfrm>
                <a:off x="2771800" y="4923206"/>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1134757" y="1251096"/>
                <a:ext cx="544363" cy="2016225"/>
              </a:xfrm>
              <a:prstGeom prst="rect">
                <a:avLst/>
              </a:prstGeom>
              <a:noFill/>
            </p:spPr>
            <p:txBody>
              <a:bodyPr vert="eaVert" wrap="square" rtlCol="0">
                <a:spAutoFit/>
              </a:bodyPr>
              <a:lstStyle/>
              <a:p>
                <a:r>
                  <a:rPr kumimoji="1" lang="ja-JP" altLang="en-US" sz="2000" dirty="0" smtClean="0"/>
                  <a:t>許容度</a:t>
                </a:r>
                <a:endParaRPr kumimoji="1" lang="ja-JP" altLang="en-US" sz="2000" dirty="0"/>
              </a:p>
            </p:txBody>
          </p:sp>
          <p:sp>
            <p:nvSpPr>
              <p:cNvPr id="29" name="テキスト ボックス 28"/>
              <p:cNvSpPr txBox="1"/>
              <p:nvPr/>
            </p:nvSpPr>
            <p:spPr>
              <a:xfrm>
                <a:off x="1726592" y="5329351"/>
                <a:ext cx="432048" cy="526069"/>
              </a:xfrm>
              <a:prstGeom prst="rect">
                <a:avLst/>
              </a:prstGeom>
              <a:noFill/>
            </p:spPr>
            <p:txBody>
              <a:bodyPr wrap="square" rtlCol="0">
                <a:spAutoFit/>
              </a:bodyPr>
              <a:lstStyle/>
              <a:p>
                <a:r>
                  <a:rPr kumimoji="1" lang="ja-JP" altLang="en-US" sz="2000" dirty="0" smtClean="0"/>
                  <a:t>低</a:t>
                </a:r>
                <a:endParaRPr kumimoji="1" lang="en-US" altLang="ja-JP" sz="2000" dirty="0" smtClean="0"/>
              </a:p>
            </p:txBody>
          </p:sp>
          <p:sp>
            <p:nvSpPr>
              <p:cNvPr id="30" name="テキスト ボックス 29"/>
              <p:cNvSpPr txBox="1"/>
              <p:nvPr/>
            </p:nvSpPr>
            <p:spPr>
              <a:xfrm>
                <a:off x="3885808" y="5329005"/>
                <a:ext cx="504056" cy="526069"/>
              </a:xfrm>
              <a:prstGeom prst="rect">
                <a:avLst/>
              </a:prstGeom>
              <a:noFill/>
            </p:spPr>
            <p:txBody>
              <a:bodyPr wrap="square" rtlCol="0">
                <a:spAutoFit/>
              </a:bodyPr>
              <a:lstStyle/>
              <a:p>
                <a:r>
                  <a:rPr kumimoji="1" lang="ja-JP" altLang="en-US" sz="2000" dirty="0" smtClean="0"/>
                  <a:t>中</a:t>
                </a:r>
                <a:endParaRPr kumimoji="1" lang="ja-JP" altLang="en-US" sz="2000" dirty="0"/>
              </a:p>
            </p:txBody>
          </p:sp>
          <p:sp>
            <p:nvSpPr>
              <p:cNvPr id="31" name="テキスト ボックス 30"/>
              <p:cNvSpPr txBox="1"/>
              <p:nvPr/>
            </p:nvSpPr>
            <p:spPr>
              <a:xfrm>
                <a:off x="6057754" y="5329005"/>
                <a:ext cx="432048" cy="526069"/>
              </a:xfrm>
              <a:prstGeom prst="rect">
                <a:avLst/>
              </a:prstGeom>
              <a:noFill/>
            </p:spPr>
            <p:txBody>
              <a:bodyPr wrap="square" rtlCol="0">
                <a:spAutoFit/>
              </a:bodyPr>
              <a:lstStyle/>
              <a:p>
                <a:r>
                  <a:rPr kumimoji="1" lang="ja-JP" altLang="en-US" sz="2000" dirty="0" smtClean="0"/>
                  <a:t>高</a:t>
                </a:r>
                <a:endParaRPr kumimoji="1" lang="ja-JP" altLang="en-US" sz="2000" dirty="0"/>
              </a:p>
            </p:txBody>
          </p:sp>
          <p:cxnSp>
            <p:nvCxnSpPr>
              <p:cNvPr id="32" name="直線矢印コネクタ 31"/>
              <p:cNvCxnSpPr/>
              <p:nvPr/>
            </p:nvCxnSpPr>
            <p:spPr>
              <a:xfrm flipV="1">
                <a:off x="1693366" y="1251097"/>
                <a:ext cx="12126" cy="40324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1693366" y="5283545"/>
                <a:ext cx="525947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6952840" y="4923206"/>
                <a:ext cx="2228376" cy="930736"/>
              </a:xfrm>
              <a:prstGeom prst="rect">
                <a:avLst/>
              </a:prstGeom>
              <a:noFill/>
            </p:spPr>
            <p:txBody>
              <a:bodyPr wrap="square" rtlCol="0">
                <a:spAutoFit/>
              </a:bodyPr>
              <a:lstStyle/>
              <a:p>
                <a:r>
                  <a:rPr kumimoji="1" lang="ja-JP" altLang="en-US" sz="2000" dirty="0" smtClean="0"/>
                  <a:t>付録と正規品との類似度</a:t>
                </a:r>
                <a:endParaRPr kumimoji="1" lang="ja-JP" altLang="en-US" sz="2000" dirty="0"/>
              </a:p>
            </p:txBody>
          </p:sp>
        </p:grpSp>
        <p:sp>
          <p:nvSpPr>
            <p:cNvPr id="35" name="フリーフォーム 34"/>
            <p:cNvSpPr/>
            <p:nvPr/>
          </p:nvSpPr>
          <p:spPr>
            <a:xfrm>
              <a:off x="1770934" y="2415983"/>
              <a:ext cx="3918064" cy="2652067"/>
            </a:xfrm>
            <a:custGeom>
              <a:avLst/>
              <a:gdLst>
                <a:gd name="connsiteX0" fmla="*/ 0 w 3008376"/>
                <a:gd name="connsiteY0" fmla="*/ 2606237 h 2606237"/>
                <a:gd name="connsiteX1" fmla="*/ 1307592 w 3008376"/>
                <a:gd name="connsiteY1" fmla="*/ 197 h 2606237"/>
                <a:gd name="connsiteX2" fmla="*/ 3008376 w 3008376"/>
                <a:gd name="connsiteY2" fmla="*/ 2496509 h 2606237"/>
                <a:gd name="connsiteX0" fmla="*/ 0 w 3008376"/>
                <a:gd name="connsiteY0" fmla="*/ 2606220 h 2620538"/>
                <a:gd name="connsiteX1" fmla="*/ 1307592 w 3008376"/>
                <a:gd name="connsiteY1" fmla="*/ 180 h 2620538"/>
                <a:gd name="connsiteX2" fmla="*/ 3008376 w 3008376"/>
                <a:gd name="connsiteY2" fmla="*/ 2620538 h 2620538"/>
                <a:gd name="connsiteX0" fmla="*/ 0 w 2996199"/>
                <a:gd name="connsiteY0" fmla="*/ 2606223 h 2606223"/>
                <a:gd name="connsiteX1" fmla="*/ 1307592 w 2996199"/>
                <a:gd name="connsiteY1" fmla="*/ 183 h 2606223"/>
                <a:gd name="connsiteX2" fmla="*/ 2996199 w 2996199"/>
                <a:gd name="connsiteY2" fmla="*/ 2592976 h 2606223"/>
                <a:gd name="connsiteX0" fmla="*/ 0 w 3008376"/>
                <a:gd name="connsiteY0" fmla="*/ 2606218 h 2634320"/>
                <a:gd name="connsiteX1" fmla="*/ 1307592 w 3008376"/>
                <a:gd name="connsiteY1" fmla="*/ 178 h 2634320"/>
                <a:gd name="connsiteX2" fmla="*/ 3008376 w 3008376"/>
                <a:gd name="connsiteY2" fmla="*/ 2634320 h 2634320"/>
                <a:gd name="connsiteX0" fmla="*/ 0 w 3008376"/>
                <a:gd name="connsiteY0" fmla="*/ 2606223 h 2606223"/>
                <a:gd name="connsiteX1" fmla="*/ 1307592 w 3008376"/>
                <a:gd name="connsiteY1" fmla="*/ 183 h 2606223"/>
                <a:gd name="connsiteX2" fmla="*/ 3008376 w 3008376"/>
                <a:gd name="connsiteY2" fmla="*/ 2592976 h 2606223"/>
                <a:gd name="connsiteX0" fmla="*/ 0 w 3008376"/>
                <a:gd name="connsiteY0" fmla="*/ 2358171 h 2358171"/>
                <a:gd name="connsiteX1" fmla="*/ 1551126 w 3008376"/>
                <a:gd name="connsiteY1" fmla="*/ 224 h 2358171"/>
                <a:gd name="connsiteX2" fmla="*/ 3008376 w 3008376"/>
                <a:gd name="connsiteY2" fmla="*/ 2344924 h 2358171"/>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44164 h 2344164"/>
                <a:gd name="connsiteX1" fmla="*/ 1478066 w 3008376"/>
                <a:gd name="connsiteY1" fmla="*/ 0 h 2344164"/>
                <a:gd name="connsiteX2" fmla="*/ 3008376 w 3008376"/>
                <a:gd name="connsiteY2" fmla="*/ 2330917 h 2344164"/>
              </a:gdLst>
              <a:ahLst/>
              <a:cxnLst>
                <a:cxn ang="0">
                  <a:pos x="connsiteX0" y="connsiteY0"/>
                </a:cxn>
                <a:cxn ang="0">
                  <a:pos x="connsiteX1" y="connsiteY1"/>
                </a:cxn>
                <a:cxn ang="0">
                  <a:pos x="connsiteX2" y="connsiteY2"/>
                </a:cxn>
              </a:cxnLst>
              <a:rect l="l" t="t" r="r" b="b"/>
              <a:pathLst>
                <a:path w="3008376" h="2344164">
                  <a:moveTo>
                    <a:pt x="0" y="2344164"/>
                  </a:moveTo>
                  <a:cubicBezTo>
                    <a:pt x="585748" y="940024"/>
                    <a:pt x="1001024" y="32071"/>
                    <a:pt x="1478066" y="0"/>
                  </a:cubicBezTo>
                  <a:cubicBezTo>
                    <a:pt x="2015992" y="23061"/>
                    <a:pt x="2396506" y="977137"/>
                    <a:pt x="3008376" y="2330917"/>
                  </a:cubicBezTo>
                </a:path>
              </a:pathLst>
            </a:cu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p>
          </p:txBody>
        </p:sp>
        <p:sp>
          <p:nvSpPr>
            <p:cNvPr id="36" name="フリーフォーム 35"/>
            <p:cNvSpPr/>
            <p:nvPr/>
          </p:nvSpPr>
          <p:spPr>
            <a:xfrm>
              <a:off x="1904258" y="3822631"/>
              <a:ext cx="3570244" cy="1220292"/>
            </a:xfrm>
            <a:custGeom>
              <a:avLst/>
              <a:gdLst>
                <a:gd name="connsiteX0" fmla="*/ 0 w 3008376"/>
                <a:gd name="connsiteY0" fmla="*/ 2606237 h 2606237"/>
                <a:gd name="connsiteX1" fmla="*/ 1307592 w 3008376"/>
                <a:gd name="connsiteY1" fmla="*/ 197 h 2606237"/>
                <a:gd name="connsiteX2" fmla="*/ 3008376 w 3008376"/>
                <a:gd name="connsiteY2" fmla="*/ 2496509 h 2606237"/>
                <a:gd name="connsiteX0" fmla="*/ 0 w 3008376"/>
                <a:gd name="connsiteY0" fmla="*/ 2606220 h 2620538"/>
                <a:gd name="connsiteX1" fmla="*/ 1307592 w 3008376"/>
                <a:gd name="connsiteY1" fmla="*/ 180 h 2620538"/>
                <a:gd name="connsiteX2" fmla="*/ 3008376 w 3008376"/>
                <a:gd name="connsiteY2" fmla="*/ 2620538 h 2620538"/>
                <a:gd name="connsiteX0" fmla="*/ 0 w 2996199"/>
                <a:gd name="connsiteY0" fmla="*/ 2606223 h 2606223"/>
                <a:gd name="connsiteX1" fmla="*/ 1307592 w 2996199"/>
                <a:gd name="connsiteY1" fmla="*/ 183 h 2606223"/>
                <a:gd name="connsiteX2" fmla="*/ 2996199 w 2996199"/>
                <a:gd name="connsiteY2" fmla="*/ 2592976 h 2606223"/>
                <a:gd name="connsiteX0" fmla="*/ 0 w 3008376"/>
                <a:gd name="connsiteY0" fmla="*/ 2606218 h 2634320"/>
                <a:gd name="connsiteX1" fmla="*/ 1307592 w 3008376"/>
                <a:gd name="connsiteY1" fmla="*/ 178 h 2634320"/>
                <a:gd name="connsiteX2" fmla="*/ 3008376 w 3008376"/>
                <a:gd name="connsiteY2" fmla="*/ 2634320 h 2634320"/>
                <a:gd name="connsiteX0" fmla="*/ 0 w 3008376"/>
                <a:gd name="connsiteY0" fmla="*/ 2606223 h 2606223"/>
                <a:gd name="connsiteX1" fmla="*/ 1307592 w 3008376"/>
                <a:gd name="connsiteY1" fmla="*/ 183 h 2606223"/>
                <a:gd name="connsiteX2" fmla="*/ 3008376 w 3008376"/>
                <a:gd name="connsiteY2" fmla="*/ 2592976 h 2606223"/>
                <a:gd name="connsiteX0" fmla="*/ 0 w 3008376"/>
                <a:gd name="connsiteY0" fmla="*/ 2358171 h 2358171"/>
                <a:gd name="connsiteX1" fmla="*/ 1551126 w 3008376"/>
                <a:gd name="connsiteY1" fmla="*/ 224 h 2358171"/>
                <a:gd name="connsiteX2" fmla="*/ 3008376 w 3008376"/>
                <a:gd name="connsiteY2" fmla="*/ 2344924 h 2358171"/>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44164 h 2344164"/>
                <a:gd name="connsiteX1" fmla="*/ 1478066 w 3008376"/>
                <a:gd name="connsiteY1" fmla="*/ 0 h 2344164"/>
                <a:gd name="connsiteX2" fmla="*/ 3008376 w 3008376"/>
                <a:gd name="connsiteY2" fmla="*/ 2330917 h 2344164"/>
              </a:gdLst>
              <a:ahLst/>
              <a:cxnLst>
                <a:cxn ang="0">
                  <a:pos x="connsiteX0" y="connsiteY0"/>
                </a:cxn>
                <a:cxn ang="0">
                  <a:pos x="connsiteX1" y="connsiteY1"/>
                </a:cxn>
                <a:cxn ang="0">
                  <a:pos x="connsiteX2" y="connsiteY2"/>
                </a:cxn>
              </a:cxnLst>
              <a:rect l="l" t="t" r="r" b="b"/>
              <a:pathLst>
                <a:path w="3008376" h="2344164">
                  <a:moveTo>
                    <a:pt x="0" y="2344164"/>
                  </a:moveTo>
                  <a:cubicBezTo>
                    <a:pt x="585748" y="940024"/>
                    <a:pt x="1001024" y="32071"/>
                    <a:pt x="1478066" y="0"/>
                  </a:cubicBezTo>
                  <a:cubicBezTo>
                    <a:pt x="2015992" y="23061"/>
                    <a:pt x="2396506" y="977137"/>
                    <a:pt x="3008376" y="2330917"/>
                  </a:cubicBezTo>
                </a:path>
              </a:pathLst>
            </a:custGeom>
            <a:no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p>
          </p:txBody>
        </p:sp>
        <p:sp>
          <p:nvSpPr>
            <p:cNvPr id="37" name="正方形/長方形 36"/>
            <p:cNvSpPr/>
            <p:nvPr/>
          </p:nvSpPr>
          <p:spPr>
            <a:xfrm>
              <a:off x="6469248" y="3873112"/>
              <a:ext cx="2555613" cy="509032"/>
            </a:xfrm>
            <a:prstGeom prst="rect">
              <a:avLst/>
            </a:prstGeom>
            <a:ln>
              <a:solidFill>
                <a:srgbClr val="00206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smtClean="0"/>
                <a:t>高価格帯ブランド</a:t>
              </a:r>
              <a:endParaRPr kumimoji="1" lang="ja-JP" altLang="en-US" sz="2400" b="1" dirty="0"/>
            </a:p>
          </p:txBody>
        </p:sp>
        <p:cxnSp>
          <p:nvCxnSpPr>
            <p:cNvPr id="38" name="直線矢印コネクタ 37"/>
            <p:cNvCxnSpPr>
              <a:stCxn id="37" idx="1"/>
            </p:cNvCxnSpPr>
            <p:nvPr/>
          </p:nvCxnSpPr>
          <p:spPr>
            <a:xfrm flipH="1">
              <a:off x="4519301" y="4127628"/>
              <a:ext cx="1949947" cy="0"/>
            </a:xfrm>
            <a:prstGeom prst="straightConnector1">
              <a:avLst/>
            </a:prstGeom>
            <a:ln>
              <a:solidFill>
                <a:srgbClr val="002060"/>
              </a:solidFill>
              <a:tailEnd type="arrow"/>
            </a:ln>
          </p:spPr>
          <p:style>
            <a:lnRef idx="1">
              <a:schemeClr val="accent2"/>
            </a:lnRef>
            <a:fillRef idx="0">
              <a:schemeClr val="accent2"/>
            </a:fillRef>
            <a:effectRef idx="0">
              <a:schemeClr val="accent2"/>
            </a:effectRef>
            <a:fontRef idx="minor">
              <a:schemeClr val="tx1"/>
            </a:fontRef>
          </p:style>
        </p:cxnSp>
        <p:sp>
          <p:nvSpPr>
            <p:cNvPr id="42" name="正方形/長方形 41"/>
            <p:cNvSpPr/>
            <p:nvPr/>
          </p:nvSpPr>
          <p:spPr>
            <a:xfrm>
              <a:off x="6499219" y="2244013"/>
              <a:ext cx="2568504" cy="509032"/>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smtClean="0"/>
                <a:t>低価格帯ブランド</a:t>
              </a:r>
              <a:endParaRPr kumimoji="1" lang="ja-JP" altLang="en-US" sz="2400" b="1" dirty="0"/>
            </a:p>
          </p:txBody>
        </p:sp>
        <p:cxnSp>
          <p:nvCxnSpPr>
            <p:cNvPr id="43" name="直線矢印コネクタ 42"/>
            <p:cNvCxnSpPr>
              <a:stCxn id="42" idx="1"/>
            </p:cNvCxnSpPr>
            <p:nvPr/>
          </p:nvCxnSpPr>
          <p:spPr>
            <a:xfrm flipH="1">
              <a:off x="4118690" y="2498529"/>
              <a:ext cx="2380529" cy="0"/>
            </a:xfrm>
            <a:prstGeom prst="straightConnector1">
              <a:avLst/>
            </a:prstGeom>
            <a:ln>
              <a:solidFill>
                <a:srgbClr val="00B050"/>
              </a:solidFill>
              <a:tailEnd type="arrow"/>
            </a:ln>
          </p:spPr>
          <p:style>
            <a:lnRef idx="1">
              <a:schemeClr val="accent2"/>
            </a:lnRef>
            <a:fillRef idx="0">
              <a:schemeClr val="accent2"/>
            </a:fillRef>
            <a:effectRef idx="0">
              <a:schemeClr val="accent2"/>
            </a:effectRef>
            <a:fontRef idx="minor">
              <a:schemeClr val="tx1"/>
            </a:fontRef>
          </p:style>
        </p:cxnSp>
        <p:cxnSp>
          <p:nvCxnSpPr>
            <p:cNvPr id="6" name="直線矢印コネクタ 5"/>
            <p:cNvCxnSpPr/>
            <p:nvPr/>
          </p:nvCxnSpPr>
          <p:spPr>
            <a:xfrm flipV="1">
              <a:off x="3709083" y="2463891"/>
              <a:ext cx="0" cy="1198983"/>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5" name="正方形/長方形 4"/>
          <p:cNvSpPr/>
          <p:nvPr/>
        </p:nvSpPr>
        <p:spPr>
          <a:xfrm>
            <a:off x="877694" y="1239317"/>
            <a:ext cx="7629406"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正方形/長方形 6"/>
          <p:cNvSpPr/>
          <p:nvPr/>
        </p:nvSpPr>
        <p:spPr>
          <a:xfrm>
            <a:off x="972729" y="1499684"/>
            <a:ext cx="7362913" cy="461665"/>
          </a:xfrm>
          <a:prstGeom prst="rect">
            <a:avLst/>
          </a:prstGeom>
        </p:spPr>
        <p:txBody>
          <a:bodyPr wrap="none">
            <a:spAutoFit/>
          </a:bodyPr>
          <a:lstStyle/>
          <a:p>
            <a:r>
              <a:rPr lang="ja-JP" altLang="en-US" sz="2400" dirty="0"/>
              <a:t>低価格</a:t>
            </a:r>
            <a:r>
              <a:rPr lang="ja-JP" altLang="en-US" sz="2400" dirty="0" smtClean="0"/>
              <a:t>ブランドは高価格ブランドに比べて許容度は高い</a:t>
            </a:r>
            <a:endParaRPr lang="ja-JP" altLang="en-US" sz="2400" dirty="0"/>
          </a:p>
        </p:txBody>
      </p:sp>
      <p:grpSp>
        <p:nvGrpSpPr>
          <p:cNvPr id="24" name="グループ化 23"/>
          <p:cNvGrpSpPr/>
          <p:nvPr/>
        </p:nvGrpSpPr>
        <p:grpSpPr>
          <a:xfrm>
            <a:off x="3280169" y="3814211"/>
            <a:ext cx="3117183" cy="509032"/>
            <a:chOff x="3167971" y="3352015"/>
            <a:chExt cx="3117183" cy="509032"/>
          </a:xfrm>
        </p:grpSpPr>
        <p:sp>
          <p:nvSpPr>
            <p:cNvPr id="25" name="正方形/長方形 24"/>
            <p:cNvSpPr/>
            <p:nvPr/>
          </p:nvSpPr>
          <p:spPr>
            <a:xfrm>
              <a:off x="4680647" y="3352015"/>
              <a:ext cx="1604507" cy="50903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b="1" dirty="0" smtClean="0"/>
                <a:t>仮説</a:t>
              </a:r>
              <a:r>
                <a:rPr lang="ja-JP" altLang="en-US" sz="2000" b="1" dirty="0"/>
                <a:t>②</a:t>
              </a:r>
              <a:endParaRPr kumimoji="1" lang="ja-JP" altLang="en-US" sz="2000" b="1" dirty="0"/>
            </a:p>
          </p:txBody>
        </p:sp>
        <p:cxnSp>
          <p:nvCxnSpPr>
            <p:cNvPr id="39" name="直線矢印コネクタ 38"/>
            <p:cNvCxnSpPr>
              <a:stCxn id="25" idx="1"/>
            </p:cNvCxnSpPr>
            <p:nvPr/>
          </p:nvCxnSpPr>
          <p:spPr>
            <a:xfrm flipH="1">
              <a:off x="3167971" y="3606531"/>
              <a:ext cx="1512676"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42247922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522014" y="3480157"/>
            <a:ext cx="4968552" cy="756739"/>
          </a:xfrm>
          <a:prstGeom prst="roundRect">
            <a:avLst/>
          </a:prstGeom>
          <a:noFill/>
          <a:ln w="38100">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4" name="タイトル 3"/>
          <p:cNvSpPr>
            <a:spLocks noGrp="1"/>
          </p:cNvSpPr>
          <p:nvPr>
            <p:ph type="title"/>
          </p:nvPr>
        </p:nvSpPr>
        <p:spPr/>
        <p:txBody>
          <a:bodyPr/>
          <a:lstStyle/>
          <a:p>
            <a:r>
              <a:rPr lang="ja-JP" altLang="en-US" dirty="0" smtClean="0"/>
              <a:t>研究の流れ</a:t>
            </a:r>
            <a:endParaRPr kumimoji="1" lang="ja-JP" altLang="en-US" dirty="0"/>
          </a:p>
        </p:txBody>
      </p:sp>
      <p:sp>
        <p:nvSpPr>
          <p:cNvPr id="2" name="スライド番号プレースホルダー 1"/>
          <p:cNvSpPr>
            <a:spLocks noGrp="1"/>
          </p:cNvSpPr>
          <p:nvPr>
            <p:ph type="sldNum" sz="quarter" idx="12"/>
          </p:nvPr>
        </p:nvSpPr>
        <p:spPr/>
        <p:txBody>
          <a:bodyPr/>
          <a:lstStyle/>
          <a:p>
            <a:r>
              <a:rPr kumimoji="1" lang="en-US" altLang="ja-JP" dirty="0" smtClean="0"/>
              <a:t>29</a:t>
            </a:r>
            <a:endParaRPr kumimoji="1" lang="ja-JP" altLang="en-US" dirty="0"/>
          </a:p>
        </p:txBody>
      </p:sp>
      <p:sp>
        <p:nvSpPr>
          <p:cNvPr id="6" name="正方形/長方形 5"/>
          <p:cNvSpPr/>
          <p:nvPr/>
        </p:nvSpPr>
        <p:spPr>
          <a:xfrm>
            <a:off x="1619672" y="1436528"/>
            <a:ext cx="2520280" cy="584775"/>
          </a:xfrm>
          <a:prstGeom prst="rect">
            <a:avLst/>
          </a:prstGeom>
        </p:spPr>
        <p:txBody>
          <a:bodyPr wrap="square">
            <a:spAutoFit/>
          </a:bodyPr>
          <a:lstStyle/>
          <a:p>
            <a:r>
              <a:rPr lang="ja-JP" altLang="en-US" sz="3200" dirty="0" smtClean="0"/>
              <a:t>１．問題意識</a:t>
            </a:r>
            <a:endParaRPr lang="en-US" altLang="ja-JP" sz="3200" dirty="0" smtClean="0"/>
          </a:p>
        </p:txBody>
      </p:sp>
      <p:sp>
        <p:nvSpPr>
          <p:cNvPr id="7" name="正方形/長方形 6"/>
          <p:cNvSpPr/>
          <p:nvPr/>
        </p:nvSpPr>
        <p:spPr>
          <a:xfrm>
            <a:off x="1619672" y="2136936"/>
            <a:ext cx="2520280" cy="584775"/>
          </a:xfrm>
          <a:prstGeom prst="rect">
            <a:avLst/>
          </a:prstGeom>
        </p:spPr>
        <p:txBody>
          <a:bodyPr wrap="square">
            <a:spAutoFit/>
          </a:bodyPr>
          <a:lstStyle/>
          <a:p>
            <a:r>
              <a:rPr lang="ja-JP" altLang="en-US" sz="3200" dirty="0"/>
              <a:t>２</a:t>
            </a:r>
            <a:r>
              <a:rPr lang="ja-JP" altLang="en-US" sz="3200" dirty="0" smtClean="0"/>
              <a:t>．</a:t>
            </a:r>
            <a:r>
              <a:rPr lang="ja-JP" altLang="en-US" sz="3200" dirty="0"/>
              <a:t>研究目的</a:t>
            </a:r>
          </a:p>
        </p:txBody>
      </p:sp>
      <p:sp>
        <p:nvSpPr>
          <p:cNvPr id="8" name="正方形/長方形 7"/>
          <p:cNvSpPr/>
          <p:nvPr/>
        </p:nvSpPr>
        <p:spPr>
          <a:xfrm>
            <a:off x="1619672" y="2852936"/>
            <a:ext cx="2800767" cy="584775"/>
          </a:xfrm>
          <a:prstGeom prst="rect">
            <a:avLst/>
          </a:prstGeom>
        </p:spPr>
        <p:txBody>
          <a:bodyPr wrap="none">
            <a:spAutoFit/>
          </a:bodyPr>
          <a:lstStyle/>
          <a:p>
            <a:r>
              <a:rPr lang="ja-JP" altLang="en-US" sz="3200" dirty="0"/>
              <a:t>３</a:t>
            </a:r>
            <a:r>
              <a:rPr lang="ja-JP" altLang="en-US" sz="3200" dirty="0" smtClean="0"/>
              <a:t>．</a:t>
            </a:r>
            <a:r>
              <a:rPr lang="ja-JP" altLang="en-US" sz="3200" dirty="0"/>
              <a:t>仮説</a:t>
            </a:r>
            <a:r>
              <a:rPr lang="ja-JP" altLang="en-US" sz="3200" dirty="0" smtClean="0"/>
              <a:t>の導出</a:t>
            </a:r>
            <a:endParaRPr lang="en-US" altLang="ja-JP" sz="3200" dirty="0"/>
          </a:p>
        </p:txBody>
      </p:sp>
      <p:sp>
        <p:nvSpPr>
          <p:cNvPr id="9" name="正方形/長方形 8"/>
          <p:cNvSpPr/>
          <p:nvPr/>
        </p:nvSpPr>
        <p:spPr>
          <a:xfrm>
            <a:off x="1619672" y="3573015"/>
            <a:ext cx="3126177" cy="646331"/>
          </a:xfrm>
          <a:prstGeom prst="rect">
            <a:avLst/>
          </a:prstGeom>
        </p:spPr>
        <p:txBody>
          <a:bodyPr wrap="none">
            <a:spAutoFit/>
          </a:bodyPr>
          <a:lstStyle/>
          <a:p>
            <a:r>
              <a:rPr lang="ja-JP" altLang="en-US" sz="3600" b="1" dirty="0"/>
              <a:t>４</a:t>
            </a:r>
            <a:r>
              <a:rPr lang="ja-JP" altLang="en-US" sz="3600" b="1" dirty="0" smtClean="0"/>
              <a:t>．仮説の検証</a:t>
            </a:r>
            <a:endParaRPr lang="en-US" altLang="ja-JP" sz="3600" b="1" dirty="0"/>
          </a:p>
        </p:txBody>
      </p:sp>
      <p:sp>
        <p:nvSpPr>
          <p:cNvPr id="10" name="正方形/長方形 9"/>
          <p:cNvSpPr/>
          <p:nvPr/>
        </p:nvSpPr>
        <p:spPr>
          <a:xfrm>
            <a:off x="1619672" y="4284385"/>
            <a:ext cx="3855543" cy="584775"/>
          </a:xfrm>
          <a:prstGeom prst="rect">
            <a:avLst/>
          </a:prstGeom>
        </p:spPr>
        <p:txBody>
          <a:bodyPr wrap="none">
            <a:spAutoFit/>
          </a:bodyPr>
          <a:lstStyle/>
          <a:p>
            <a:r>
              <a:rPr lang="ja-JP" altLang="en-US" sz="3200" dirty="0"/>
              <a:t>５</a:t>
            </a:r>
            <a:r>
              <a:rPr lang="ja-JP" altLang="en-US" sz="3200" dirty="0" smtClean="0"/>
              <a:t>．</a:t>
            </a:r>
            <a:r>
              <a:rPr lang="ja-JP" altLang="en-US" sz="3200" dirty="0"/>
              <a:t>インプリケーション</a:t>
            </a:r>
            <a:endParaRPr lang="en-US" altLang="ja-JP" sz="3200" dirty="0"/>
          </a:p>
        </p:txBody>
      </p:sp>
      <p:pic>
        <p:nvPicPr>
          <p:cNvPr id="12" name="Picture 4" descr="クリックすると新しいウィンドウで開きます"/>
          <p:cNvPicPr>
            <a:picLocks noChangeAspect="1" noChangeArrowheads="1"/>
          </p:cNvPicPr>
          <p:nvPr/>
        </p:nvPicPr>
        <p:blipFill rotWithShape="1">
          <a:blip r:embed="rId2">
            <a:extLst>
              <a:ext uri="{28A0092B-C50C-407E-A947-70E740481C1C}">
                <a14:useLocalDpi xmlns:a14="http://schemas.microsoft.com/office/drawing/2010/main" val="0"/>
              </a:ext>
            </a:extLst>
          </a:blip>
          <a:srcRect l="19633" r="23300"/>
          <a:stretch/>
        </p:blipFill>
        <p:spPr bwMode="auto">
          <a:xfrm>
            <a:off x="6601584" y="3866146"/>
            <a:ext cx="1836440" cy="241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487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調査の概要</a:t>
            </a:r>
            <a:endParaRPr kumimoji="1" lang="ja-JP" altLang="en-US" dirty="0"/>
          </a:p>
        </p:txBody>
      </p:sp>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33</a:t>
            </a:fld>
            <a:endParaRPr kumimoji="1" lang="ja-JP" altLang="en-US"/>
          </a:p>
        </p:txBody>
      </p:sp>
      <p:sp>
        <p:nvSpPr>
          <p:cNvPr id="5" name="テキスト ボックス 4"/>
          <p:cNvSpPr txBox="1"/>
          <p:nvPr/>
        </p:nvSpPr>
        <p:spPr>
          <a:xfrm>
            <a:off x="262152" y="986522"/>
            <a:ext cx="8640960" cy="221599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sz="2400" b="1" dirty="0" smtClean="0"/>
              <a:t>仮説１</a:t>
            </a:r>
            <a:endParaRPr lang="en-US" altLang="ja-JP" sz="2400" b="1" dirty="0" smtClean="0"/>
          </a:p>
          <a:p>
            <a:r>
              <a:rPr lang="ja-JP" altLang="en-US" dirty="0" smtClean="0"/>
              <a:t>類似度の異なる架空の付録を３種類（高・中・低）作り、それぞれ異なるグループの既存顧客に見てもらった上でその付録に対する許容度を測定。</a:t>
            </a:r>
            <a:endParaRPr lang="en-US" altLang="ja-JP" dirty="0" smtClean="0"/>
          </a:p>
          <a:p>
            <a:r>
              <a:rPr kumimoji="1" lang="ja-JP" altLang="en-US" sz="2400" b="1" dirty="0" smtClean="0"/>
              <a:t>仮説２</a:t>
            </a:r>
            <a:endParaRPr kumimoji="1" lang="en-US" altLang="ja-JP" sz="2400" b="1" dirty="0" smtClean="0"/>
          </a:p>
          <a:p>
            <a:r>
              <a:rPr lang="ja-JP" altLang="en-US" dirty="0" smtClean="0"/>
              <a:t>価格帯の異なる架空の付録を仮説１と同様にもう一組３種類作り、それぞれの許容度を測定した上で価格帯の異なるブランド間で許容度を比較する。</a:t>
            </a:r>
            <a:endParaRPr lang="en-US" altLang="ja-JP" dirty="0" smtClean="0"/>
          </a:p>
          <a:p>
            <a:endParaRPr kumimoji="1" lang="ja-JP" altLang="en-US" dirty="0"/>
          </a:p>
        </p:txBody>
      </p:sp>
      <p:grpSp>
        <p:nvGrpSpPr>
          <p:cNvPr id="7" name="グループ化 6"/>
          <p:cNvGrpSpPr/>
          <p:nvPr/>
        </p:nvGrpSpPr>
        <p:grpSpPr>
          <a:xfrm>
            <a:off x="179512" y="3733118"/>
            <a:ext cx="4246638" cy="2561829"/>
            <a:chOff x="1109401" y="1251096"/>
            <a:chExt cx="8869178" cy="4765248"/>
          </a:xfrm>
        </p:grpSpPr>
        <p:cxnSp>
          <p:nvCxnSpPr>
            <p:cNvPr id="8" name="直線コネクタ 7"/>
            <p:cNvCxnSpPr/>
            <p:nvPr/>
          </p:nvCxnSpPr>
          <p:spPr>
            <a:xfrm>
              <a:off x="2771800" y="4923206"/>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1109401" y="1251096"/>
              <a:ext cx="569719" cy="2950841"/>
            </a:xfrm>
            <a:prstGeom prst="rect">
              <a:avLst/>
            </a:prstGeom>
            <a:noFill/>
          </p:spPr>
          <p:txBody>
            <a:bodyPr vert="eaVert" wrap="square" rtlCol="0">
              <a:spAutoFit/>
            </a:bodyPr>
            <a:lstStyle/>
            <a:p>
              <a:r>
                <a:rPr kumimoji="1" lang="ja-JP" altLang="en-US" sz="2400" dirty="0" smtClean="0"/>
                <a:t>許容度</a:t>
              </a:r>
              <a:endParaRPr kumimoji="1" lang="ja-JP" altLang="en-US" sz="2400" dirty="0"/>
            </a:p>
          </p:txBody>
        </p:sp>
        <p:sp>
          <p:nvSpPr>
            <p:cNvPr id="10" name="テキスト ボックス 9"/>
            <p:cNvSpPr txBox="1"/>
            <p:nvPr/>
          </p:nvSpPr>
          <p:spPr>
            <a:xfrm>
              <a:off x="1726591" y="5329351"/>
              <a:ext cx="432047" cy="686993"/>
            </a:xfrm>
            <a:prstGeom prst="rect">
              <a:avLst/>
            </a:prstGeom>
            <a:noFill/>
          </p:spPr>
          <p:txBody>
            <a:bodyPr wrap="square" rtlCol="0">
              <a:spAutoFit/>
            </a:bodyPr>
            <a:lstStyle/>
            <a:p>
              <a:r>
                <a:rPr kumimoji="1" lang="ja-JP" altLang="en-US" b="1" dirty="0" smtClean="0"/>
                <a:t>低</a:t>
              </a:r>
              <a:endParaRPr kumimoji="1" lang="en-US" altLang="ja-JP" b="1" dirty="0" smtClean="0"/>
            </a:p>
          </p:txBody>
        </p:sp>
        <p:sp>
          <p:nvSpPr>
            <p:cNvPr id="11" name="テキスト ボックス 10"/>
            <p:cNvSpPr txBox="1"/>
            <p:nvPr/>
          </p:nvSpPr>
          <p:spPr>
            <a:xfrm>
              <a:off x="3885807" y="5329005"/>
              <a:ext cx="504055" cy="686993"/>
            </a:xfrm>
            <a:prstGeom prst="rect">
              <a:avLst/>
            </a:prstGeom>
            <a:noFill/>
          </p:spPr>
          <p:txBody>
            <a:bodyPr wrap="square" rtlCol="0">
              <a:spAutoFit/>
            </a:bodyPr>
            <a:lstStyle/>
            <a:p>
              <a:r>
                <a:rPr kumimoji="1" lang="ja-JP" altLang="en-US" b="1" dirty="0" smtClean="0"/>
                <a:t>中</a:t>
              </a:r>
              <a:endParaRPr kumimoji="1" lang="ja-JP" altLang="en-US" b="1" dirty="0"/>
            </a:p>
          </p:txBody>
        </p:sp>
        <p:sp>
          <p:nvSpPr>
            <p:cNvPr id="12" name="テキスト ボックス 11"/>
            <p:cNvSpPr txBox="1"/>
            <p:nvPr/>
          </p:nvSpPr>
          <p:spPr>
            <a:xfrm>
              <a:off x="6057755" y="5329005"/>
              <a:ext cx="432047" cy="686993"/>
            </a:xfrm>
            <a:prstGeom prst="rect">
              <a:avLst/>
            </a:prstGeom>
            <a:noFill/>
          </p:spPr>
          <p:txBody>
            <a:bodyPr wrap="square" rtlCol="0">
              <a:spAutoFit/>
            </a:bodyPr>
            <a:lstStyle/>
            <a:p>
              <a:r>
                <a:rPr kumimoji="1" lang="ja-JP" altLang="en-US" b="1" dirty="0" smtClean="0"/>
                <a:t>高</a:t>
              </a:r>
              <a:endParaRPr kumimoji="1" lang="ja-JP" altLang="en-US" b="1" dirty="0"/>
            </a:p>
          </p:txBody>
        </p:sp>
        <p:cxnSp>
          <p:nvCxnSpPr>
            <p:cNvPr id="13" name="直線矢印コネクタ 12"/>
            <p:cNvCxnSpPr/>
            <p:nvPr/>
          </p:nvCxnSpPr>
          <p:spPr>
            <a:xfrm flipV="1">
              <a:off x="1693366" y="1251097"/>
              <a:ext cx="12126" cy="40324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a:off x="1693366" y="5283545"/>
              <a:ext cx="525947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7016915" y="4682071"/>
              <a:ext cx="2961664" cy="556433"/>
            </a:xfrm>
            <a:prstGeom prst="rect">
              <a:avLst/>
            </a:prstGeom>
            <a:noFill/>
          </p:spPr>
          <p:txBody>
            <a:bodyPr wrap="square" rtlCol="0">
              <a:spAutoFit/>
            </a:bodyPr>
            <a:lstStyle/>
            <a:p>
              <a:r>
                <a:rPr kumimoji="1" lang="ja-JP" altLang="en-US" sz="2400" dirty="0" smtClean="0"/>
                <a:t>正規品との類似度</a:t>
              </a:r>
              <a:endParaRPr kumimoji="1" lang="ja-JP" altLang="en-US" sz="2400" dirty="0"/>
            </a:p>
          </p:txBody>
        </p:sp>
      </p:grpSp>
      <p:grpSp>
        <p:nvGrpSpPr>
          <p:cNvPr id="17" name="グループ化 16"/>
          <p:cNvGrpSpPr/>
          <p:nvPr/>
        </p:nvGrpSpPr>
        <p:grpSpPr>
          <a:xfrm>
            <a:off x="2516578" y="3843816"/>
            <a:ext cx="879694" cy="973239"/>
            <a:chOff x="4452680" y="2639827"/>
            <a:chExt cx="1786559" cy="1501993"/>
          </a:xfrm>
        </p:grpSpPr>
        <p:sp>
          <p:nvSpPr>
            <p:cNvPr id="18" name="正方形/長方形 17"/>
            <p:cNvSpPr/>
            <p:nvPr/>
          </p:nvSpPr>
          <p:spPr>
            <a:xfrm>
              <a:off x="5214161" y="2639827"/>
              <a:ext cx="1025078" cy="1501993"/>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b="1" dirty="0" smtClean="0"/>
                <a:t>仮説</a:t>
              </a:r>
              <a:r>
                <a:rPr lang="ja-JP" altLang="en-US" sz="2000" b="1" dirty="0"/>
                <a:t>①</a:t>
              </a:r>
              <a:endParaRPr kumimoji="1" lang="ja-JP" altLang="en-US" sz="2000" b="1" dirty="0"/>
            </a:p>
          </p:txBody>
        </p:sp>
        <p:cxnSp>
          <p:nvCxnSpPr>
            <p:cNvPr id="19" name="直線矢印コネクタ 18"/>
            <p:cNvCxnSpPr>
              <a:stCxn id="18" idx="1"/>
            </p:cNvCxnSpPr>
            <p:nvPr/>
          </p:nvCxnSpPr>
          <p:spPr>
            <a:xfrm flipH="1">
              <a:off x="4452680" y="3390824"/>
              <a:ext cx="761481" cy="215708"/>
            </a:xfrm>
            <a:prstGeom prst="straightConnector1">
              <a:avLst/>
            </a:prstGeom>
            <a:ln>
              <a:solidFill>
                <a:srgbClr val="00B050"/>
              </a:solidFill>
              <a:tailEnd type="arrow"/>
            </a:ln>
          </p:spPr>
          <p:style>
            <a:lnRef idx="1">
              <a:schemeClr val="accent2"/>
            </a:lnRef>
            <a:fillRef idx="0">
              <a:schemeClr val="accent2"/>
            </a:fillRef>
            <a:effectRef idx="0">
              <a:schemeClr val="accent2"/>
            </a:effectRef>
            <a:fontRef idx="minor">
              <a:schemeClr val="tx1"/>
            </a:fontRef>
          </p:style>
        </p:cxnSp>
      </p:grpSp>
      <p:grpSp>
        <p:nvGrpSpPr>
          <p:cNvPr id="20" name="グループ化 19"/>
          <p:cNvGrpSpPr/>
          <p:nvPr/>
        </p:nvGrpSpPr>
        <p:grpSpPr>
          <a:xfrm>
            <a:off x="4419545" y="3834274"/>
            <a:ext cx="4619993" cy="2600816"/>
            <a:chOff x="999541" y="2115985"/>
            <a:chExt cx="8269277" cy="3657502"/>
          </a:xfrm>
        </p:grpSpPr>
        <p:grpSp>
          <p:nvGrpSpPr>
            <p:cNvPr id="21" name="グループ化 20"/>
            <p:cNvGrpSpPr/>
            <p:nvPr/>
          </p:nvGrpSpPr>
          <p:grpSpPr>
            <a:xfrm>
              <a:off x="999541" y="2129403"/>
              <a:ext cx="8269277" cy="3644084"/>
              <a:chOff x="1134757" y="1251096"/>
              <a:chExt cx="9141141" cy="4791281"/>
            </a:xfrm>
          </p:grpSpPr>
          <p:cxnSp>
            <p:nvCxnSpPr>
              <p:cNvPr id="29" name="直線コネクタ 28"/>
              <p:cNvCxnSpPr/>
              <p:nvPr/>
            </p:nvCxnSpPr>
            <p:spPr>
              <a:xfrm>
                <a:off x="2771800" y="4923206"/>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134757" y="1251096"/>
                <a:ext cx="544363" cy="2016225"/>
              </a:xfrm>
              <a:prstGeom prst="rect">
                <a:avLst/>
              </a:prstGeom>
              <a:noFill/>
            </p:spPr>
            <p:txBody>
              <a:bodyPr vert="eaVert" wrap="square" rtlCol="0">
                <a:spAutoFit/>
              </a:bodyPr>
              <a:lstStyle/>
              <a:p>
                <a:r>
                  <a:rPr kumimoji="1" lang="ja-JP" altLang="en-US" sz="2000" dirty="0" smtClean="0"/>
                  <a:t>許容度</a:t>
                </a:r>
                <a:endParaRPr kumimoji="1" lang="ja-JP" altLang="en-US" sz="2000" dirty="0"/>
              </a:p>
            </p:txBody>
          </p:sp>
          <p:sp>
            <p:nvSpPr>
              <p:cNvPr id="31" name="テキスト ボックス 30"/>
              <p:cNvSpPr txBox="1"/>
              <p:nvPr/>
            </p:nvSpPr>
            <p:spPr>
              <a:xfrm>
                <a:off x="1726592" y="5329351"/>
                <a:ext cx="432048" cy="526069"/>
              </a:xfrm>
              <a:prstGeom prst="rect">
                <a:avLst/>
              </a:prstGeom>
              <a:noFill/>
            </p:spPr>
            <p:txBody>
              <a:bodyPr wrap="square" rtlCol="0">
                <a:spAutoFit/>
              </a:bodyPr>
              <a:lstStyle/>
              <a:p>
                <a:r>
                  <a:rPr kumimoji="1" lang="ja-JP" altLang="en-US" sz="2000" dirty="0" smtClean="0"/>
                  <a:t>低</a:t>
                </a:r>
                <a:endParaRPr kumimoji="1" lang="en-US" altLang="ja-JP" sz="2000" dirty="0" smtClean="0"/>
              </a:p>
            </p:txBody>
          </p:sp>
          <p:sp>
            <p:nvSpPr>
              <p:cNvPr id="32" name="テキスト ボックス 31"/>
              <p:cNvSpPr txBox="1"/>
              <p:nvPr/>
            </p:nvSpPr>
            <p:spPr>
              <a:xfrm>
                <a:off x="3885808" y="5329005"/>
                <a:ext cx="504056" cy="526069"/>
              </a:xfrm>
              <a:prstGeom prst="rect">
                <a:avLst/>
              </a:prstGeom>
              <a:noFill/>
            </p:spPr>
            <p:txBody>
              <a:bodyPr wrap="square" rtlCol="0">
                <a:spAutoFit/>
              </a:bodyPr>
              <a:lstStyle/>
              <a:p>
                <a:r>
                  <a:rPr kumimoji="1" lang="ja-JP" altLang="en-US" sz="2000" dirty="0" smtClean="0"/>
                  <a:t>中</a:t>
                </a:r>
                <a:endParaRPr kumimoji="1" lang="ja-JP" altLang="en-US" sz="2000" dirty="0"/>
              </a:p>
            </p:txBody>
          </p:sp>
          <p:sp>
            <p:nvSpPr>
              <p:cNvPr id="33" name="テキスト ボックス 32"/>
              <p:cNvSpPr txBox="1"/>
              <p:nvPr/>
            </p:nvSpPr>
            <p:spPr>
              <a:xfrm>
                <a:off x="6038363" y="5329005"/>
                <a:ext cx="432048" cy="526070"/>
              </a:xfrm>
              <a:prstGeom prst="rect">
                <a:avLst/>
              </a:prstGeom>
              <a:noFill/>
            </p:spPr>
            <p:txBody>
              <a:bodyPr wrap="square" rtlCol="0">
                <a:spAutoFit/>
              </a:bodyPr>
              <a:lstStyle/>
              <a:p>
                <a:r>
                  <a:rPr kumimoji="1" lang="ja-JP" altLang="en-US" sz="2000" dirty="0" smtClean="0"/>
                  <a:t>高</a:t>
                </a:r>
                <a:endParaRPr kumimoji="1" lang="ja-JP" altLang="en-US" sz="2000" dirty="0"/>
              </a:p>
            </p:txBody>
          </p:sp>
          <p:cxnSp>
            <p:nvCxnSpPr>
              <p:cNvPr id="34" name="直線矢印コネクタ 33"/>
              <p:cNvCxnSpPr/>
              <p:nvPr/>
            </p:nvCxnSpPr>
            <p:spPr>
              <a:xfrm flipV="1">
                <a:off x="1693366" y="1251097"/>
                <a:ext cx="12126" cy="40324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a:off x="1693366" y="5283545"/>
                <a:ext cx="525947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6958858" y="4733492"/>
                <a:ext cx="3317040" cy="1308885"/>
              </a:xfrm>
              <a:prstGeom prst="rect">
                <a:avLst/>
              </a:prstGeom>
              <a:noFill/>
            </p:spPr>
            <p:txBody>
              <a:bodyPr wrap="square" rtlCol="0">
                <a:spAutoFit/>
              </a:bodyPr>
              <a:lstStyle/>
              <a:p>
                <a:r>
                  <a:rPr kumimoji="1" lang="ja-JP" altLang="en-US" sz="2000" dirty="0" smtClean="0"/>
                  <a:t>付録と正規品との類似度</a:t>
                </a:r>
                <a:endParaRPr kumimoji="1" lang="ja-JP" altLang="en-US" sz="2000" dirty="0"/>
              </a:p>
            </p:txBody>
          </p:sp>
        </p:grpSp>
        <p:sp>
          <p:nvSpPr>
            <p:cNvPr id="24" name="正方形/長方形 23"/>
            <p:cNvSpPr/>
            <p:nvPr/>
          </p:nvSpPr>
          <p:spPr>
            <a:xfrm>
              <a:off x="6469249" y="3662871"/>
              <a:ext cx="2555613" cy="971991"/>
            </a:xfrm>
            <a:prstGeom prst="rect">
              <a:avLst/>
            </a:prstGeom>
            <a:ln>
              <a:solidFill>
                <a:srgbClr val="00206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smtClean="0"/>
                <a:t>高価格帯ブランド</a:t>
              </a:r>
              <a:endParaRPr kumimoji="1" lang="ja-JP" altLang="en-US" sz="2400" b="1" dirty="0"/>
            </a:p>
          </p:txBody>
        </p:sp>
        <p:cxnSp>
          <p:nvCxnSpPr>
            <p:cNvPr id="25" name="直線矢印コネクタ 24"/>
            <p:cNvCxnSpPr>
              <a:stCxn id="24" idx="1"/>
            </p:cNvCxnSpPr>
            <p:nvPr/>
          </p:nvCxnSpPr>
          <p:spPr>
            <a:xfrm flipH="1" flipV="1">
              <a:off x="4519304" y="4127629"/>
              <a:ext cx="1949945" cy="21238"/>
            </a:xfrm>
            <a:prstGeom prst="straightConnector1">
              <a:avLst/>
            </a:prstGeom>
            <a:ln>
              <a:solidFill>
                <a:srgbClr val="002060"/>
              </a:solidFill>
              <a:tailEnd type="arrow"/>
            </a:ln>
          </p:spPr>
          <p:style>
            <a:lnRef idx="1">
              <a:schemeClr val="accent2"/>
            </a:lnRef>
            <a:fillRef idx="0">
              <a:schemeClr val="accent2"/>
            </a:fillRef>
            <a:effectRef idx="0">
              <a:schemeClr val="accent2"/>
            </a:effectRef>
            <a:fontRef idx="minor">
              <a:schemeClr val="tx1"/>
            </a:fontRef>
          </p:style>
        </p:cxnSp>
        <p:sp>
          <p:nvSpPr>
            <p:cNvPr id="26" name="正方形/長方形 25"/>
            <p:cNvSpPr/>
            <p:nvPr/>
          </p:nvSpPr>
          <p:spPr>
            <a:xfrm>
              <a:off x="6613778" y="2115985"/>
              <a:ext cx="2598474" cy="1036560"/>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smtClean="0"/>
                <a:t>低価格帯ブランド</a:t>
              </a:r>
              <a:endParaRPr kumimoji="1" lang="ja-JP" altLang="en-US" sz="2400" b="1" dirty="0"/>
            </a:p>
          </p:txBody>
        </p:sp>
        <p:cxnSp>
          <p:nvCxnSpPr>
            <p:cNvPr id="27" name="直線矢印コネクタ 26"/>
            <p:cNvCxnSpPr>
              <a:stCxn id="26" idx="1"/>
            </p:cNvCxnSpPr>
            <p:nvPr/>
          </p:nvCxnSpPr>
          <p:spPr>
            <a:xfrm flipH="1">
              <a:off x="4263220" y="2634265"/>
              <a:ext cx="2350558" cy="6518"/>
            </a:xfrm>
            <a:prstGeom prst="straightConnector1">
              <a:avLst/>
            </a:prstGeom>
            <a:ln>
              <a:solidFill>
                <a:srgbClr val="00B050"/>
              </a:solidFill>
              <a:tailEnd type="arrow"/>
            </a:ln>
          </p:spPr>
          <p:style>
            <a:lnRef idx="1">
              <a:schemeClr val="accent2"/>
            </a:lnRef>
            <a:fillRef idx="0">
              <a:schemeClr val="accent2"/>
            </a:fillRef>
            <a:effectRef idx="0">
              <a:schemeClr val="accent2"/>
            </a:effectRef>
            <a:fontRef idx="minor">
              <a:schemeClr val="tx1"/>
            </a:fontRef>
          </p:style>
        </p:cxnSp>
      </p:grpSp>
      <p:pic>
        <p:nvPicPr>
          <p:cNvPr id="4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750225" y="5248816"/>
            <a:ext cx="680621" cy="580991"/>
          </a:xfrm>
          <a:prstGeom prst="rect">
            <a:avLst/>
          </a:prstGeom>
          <a:noFill/>
          <a:ln>
            <a:noFill/>
          </a:ln>
          <a:effectLst/>
          <a:extLst/>
        </p:spPr>
      </p:pic>
      <p:pic>
        <p:nvPicPr>
          <p:cNvPr id="4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298215" y="3379581"/>
            <a:ext cx="662674" cy="695448"/>
          </a:xfrm>
          <a:prstGeom prst="rect">
            <a:avLst/>
          </a:prstGeom>
          <a:noFill/>
          <a:ln>
            <a:noFill/>
          </a:ln>
          <a:effectLst/>
          <a:extLst/>
        </p:spPr>
      </p:pic>
      <p:pic>
        <p:nvPicPr>
          <p:cNvPr id="4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7574" y="5192475"/>
            <a:ext cx="731025" cy="670605"/>
          </a:xfrm>
          <a:prstGeom prst="rect">
            <a:avLst/>
          </a:prstGeom>
          <a:noFill/>
          <a:ln>
            <a:noFill/>
          </a:ln>
          <a:effectLst/>
          <a:extLst/>
        </p:spPr>
      </p:pic>
      <p:pic>
        <p:nvPicPr>
          <p:cNvPr id="4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8936" y="4997573"/>
            <a:ext cx="817448" cy="83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2813" y="4143989"/>
            <a:ext cx="665119" cy="821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1486" y="5172928"/>
            <a:ext cx="820767" cy="634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フリーフォーム 49"/>
          <p:cNvSpPr/>
          <p:nvPr/>
        </p:nvSpPr>
        <p:spPr>
          <a:xfrm>
            <a:off x="4912987" y="5065722"/>
            <a:ext cx="1994673" cy="867739"/>
          </a:xfrm>
          <a:custGeom>
            <a:avLst/>
            <a:gdLst>
              <a:gd name="connsiteX0" fmla="*/ 0 w 3008376"/>
              <a:gd name="connsiteY0" fmla="*/ 2606237 h 2606237"/>
              <a:gd name="connsiteX1" fmla="*/ 1307592 w 3008376"/>
              <a:gd name="connsiteY1" fmla="*/ 197 h 2606237"/>
              <a:gd name="connsiteX2" fmla="*/ 3008376 w 3008376"/>
              <a:gd name="connsiteY2" fmla="*/ 2496509 h 2606237"/>
              <a:gd name="connsiteX0" fmla="*/ 0 w 3008376"/>
              <a:gd name="connsiteY0" fmla="*/ 2606220 h 2620538"/>
              <a:gd name="connsiteX1" fmla="*/ 1307592 w 3008376"/>
              <a:gd name="connsiteY1" fmla="*/ 180 h 2620538"/>
              <a:gd name="connsiteX2" fmla="*/ 3008376 w 3008376"/>
              <a:gd name="connsiteY2" fmla="*/ 2620538 h 2620538"/>
              <a:gd name="connsiteX0" fmla="*/ 0 w 2996199"/>
              <a:gd name="connsiteY0" fmla="*/ 2606223 h 2606223"/>
              <a:gd name="connsiteX1" fmla="*/ 1307592 w 2996199"/>
              <a:gd name="connsiteY1" fmla="*/ 183 h 2606223"/>
              <a:gd name="connsiteX2" fmla="*/ 2996199 w 2996199"/>
              <a:gd name="connsiteY2" fmla="*/ 2592976 h 2606223"/>
              <a:gd name="connsiteX0" fmla="*/ 0 w 3008376"/>
              <a:gd name="connsiteY0" fmla="*/ 2606218 h 2634320"/>
              <a:gd name="connsiteX1" fmla="*/ 1307592 w 3008376"/>
              <a:gd name="connsiteY1" fmla="*/ 178 h 2634320"/>
              <a:gd name="connsiteX2" fmla="*/ 3008376 w 3008376"/>
              <a:gd name="connsiteY2" fmla="*/ 2634320 h 2634320"/>
              <a:gd name="connsiteX0" fmla="*/ 0 w 3008376"/>
              <a:gd name="connsiteY0" fmla="*/ 2606223 h 2606223"/>
              <a:gd name="connsiteX1" fmla="*/ 1307592 w 3008376"/>
              <a:gd name="connsiteY1" fmla="*/ 183 h 2606223"/>
              <a:gd name="connsiteX2" fmla="*/ 3008376 w 3008376"/>
              <a:gd name="connsiteY2" fmla="*/ 2592976 h 2606223"/>
              <a:gd name="connsiteX0" fmla="*/ 0 w 3008376"/>
              <a:gd name="connsiteY0" fmla="*/ 2358171 h 2358171"/>
              <a:gd name="connsiteX1" fmla="*/ 1551126 w 3008376"/>
              <a:gd name="connsiteY1" fmla="*/ 224 h 2358171"/>
              <a:gd name="connsiteX2" fmla="*/ 3008376 w 3008376"/>
              <a:gd name="connsiteY2" fmla="*/ 2344924 h 2358171"/>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44164 h 2344164"/>
              <a:gd name="connsiteX1" fmla="*/ 1478066 w 3008376"/>
              <a:gd name="connsiteY1" fmla="*/ 0 h 2344164"/>
              <a:gd name="connsiteX2" fmla="*/ 3008376 w 3008376"/>
              <a:gd name="connsiteY2" fmla="*/ 2330917 h 2344164"/>
            </a:gdLst>
            <a:ahLst/>
            <a:cxnLst>
              <a:cxn ang="0">
                <a:pos x="connsiteX0" y="connsiteY0"/>
              </a:cxn>
              <a:cxn ang="0">
                <a:pos x="connsiteX1" y="connsiteY1"/>
              </a:cxn>
              <a:cxn ang="0">
                <a:pos x="connsiteX2" y="connsiteY2"/>
              </a:cxn>
            </a:cxnLst>
            <a:rect l="l" t="t" r="r" b="b"/>
            <a:pathLst>
              <a:path w="3008376" h="2344164">
                <a:moveTo>
                  <a:pt x="0" y="2344164"/>
                </a:moveTo>
                <a:cubicBezTo>
                  <a:pt x="585748" y="940024"/>
                  <a:pt x="1001024" y="32071"/>
                  <a:pt x="1478066" y="0"/>
                </a:cubicBezTo>
                <a:cubicBezTo>
                  <a:pt x="2015992" y="23061"/>
                  <a:pt x="2396506" y="977137"/>
                  <a:pt x="3008376" y="2330917"/>
                </a:cubicBezTo>
              </a:path>
            </a:pathLst>
          </a:custGeom>
          <a:no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p>
        </p:txBody>
      </p:sp>
      <p:sp>
        <p:nvSpPr>
          <p:cNvPr id="51" name="フリーフォーム 50"/>
          <p:cNvSpPr/>
          <p:nvPr/>
        </p:nvSpPr>
        <p:spPr>
          <a:xfrm>
            <a:off x="664933" y="4075029"/>
            <a:ext cx="1929238" cy="1718445"/>
          </a:xfrm>
          <a:custGeom>
            <a:avLst/>
            <a:gdLst>
              <a:gd name="connsiteX0" fmla="*/ 0 w 3008376"/>
              <a:gd name="connsiteY0" fmla="*/ 2606237 h 2606237"/>
              <a:gd name="connsiteX1" fmla="*/ 1307592 w 3008376"/>
              <a:gd name="connsiteY1" fmla="*/ 197 h 2606237"/>
              <a:gd name="connsiteX2" fmla="*/ 3008376 w 3008376"/>
              <a:gd name="connsiteY2" fmla="*/ 2496509 h 2606237"/>
              <a:gd name="connsiteX0" fmla="*/ 0 w 3008376"/>
              <a:gd name="connsiteY0" fmla="*/ 2606220 h 2620538"/>
              <a:gd name="connsiteX1" fmla="*/ 1307592 w 3008376"/>
              <a:gd name="connsiteY1" fmla="*/ 180 h 2620538"/>
              <a:gd name="connsiteX2" fmla="*/ 3008376 w 3008376"/>
              <a:gd name="connsiteY2" fmla="*/ 2620538 h 2620538"/>
              <a:gd name="connsiteX0" fmla="*/ 0 w 2996199"/>
              <a:gd name="connsiteY0" fmla="*/ 2606223 h 2606223"/>
              <a:gd name="connsiteX1" fmla="*/ 1307592 w 2996199"/>
              <a:gd name="connsiteY1" fmla="*/ 183 h 2606223"/>
              <a:gd name="connsiteX2" fmla="*/ 2996199 w 2996199"/>
              <a:gd name="connsiteY2" fmla="*/ 2592976 h 2606223"/>
              <a:gd name="connsiteX0" fmla="*/ 0 w 3008376"/>
              <a:gd name="connsiteY0" fmla="*/ 2606218 h 2634320"/>
              <a:gd name="connsiteX1" fmla="*/ 1307592 w 3008376"/>
              <a:gd name="connsiteY1" fmla="*/ 178 h 2634320"/>
              <a:gd name="connsiteX2" fmla="*/ 3008376 w 3008376"/>
              <a:gd name="connsiteY2" fmla="*/ 2634320 h 2634320"/>
              <a:gd name="connsiteX0" fmla="*/ 0 w 3008376"/>
              <a:gd name="connsiteY0" fmla="*/ 2606223 h 2606223"/>
              <a:gd name="connsiteX1" fmla="*/ 1307592 w 3008376"/>
              <a:gd name="connsiteY1" fmla="*/ 183 h 2606223"/>
              <a:gd name="connsiteX2" fmla="*/ 3008376 w 3008376"/>
              <a:gd name="connsiteY2" fmla="*/ 2592976 h 2606223"/>
              <a:gd name="connsiteX0" fmla="*/ 0 w 3008376"/>
              <a:gd name="connsiteY0" fmla="*/ 2358171 h 2358171"/>
              <a:gd name="connsiteX1" fmla="*/ 1551126 w 3008376"/>
              <a:gd name="connsiteY1" fmla="*/ 224 h 2358171"/>
              <a:gd name="connsiteX2" fmla="*/ 3008376 w 3008376"/>
              <a:gd name="connsiteY2" fmla="*/ 2344924 h 2358171"/>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57947 h 2357947"/>
              <a:gd name="connsiteX1" fmla="*/ 1551126 w 3008376"/>
              <a:gd name="connsiteY1" fmla="*/ 0 h 2357947"/>
              <a:gd name="connsiteX2" fmla="*/ 3008376 w 3008376"/>
              <a:gd name="connsiteY2" fmla="*/ 2344700 h 2357947"/>
              <a:gd name="connsiteX0" fmla="*/ 0 w 3008376"/>
              <a:gd name="connsiteY0" fmla="*/ 2344164 h 2344164"/>
              <a:gd name="connsiteX1" fmla="*/ 1478066 w 3008376"/>
              <a:gd name="connsiteY1" fmla="*/ 0 h 2344164"/>
              <a:gd name="connsiteX2" fmla="*/ 3008376 w 3008376"/>
              <a:gd name="connsiteY2" fmla="*/ 2330917 h 2344164"/>
            </a:gdLst>
            <a:ahLst/>
            <a:cxnLst>
              <a:cxn ang="0">
                <a:pos x="connsiteX0" y="connsiteY0"/>
              </a:cxn>
              <a:cxn ang="0">
                <a:pos x="connsiteX1" y="connsiteY1"/>
              </a:cxn>
              <a:cxn ang="0">
                <a:pos x="connsiteX2" y="connsiteY2"/>
              </a:cxn>
            </a:cxnLst>
            <a:rect l="l" t="t" r="r" b="b"/>
            <a:pathLst>
              <a:path w="3008376" h="2344164">
                <a:moveTo>
                  <a:pt x="0" y="2344164"/>
                </a:moveTo>
                <a:cubicBezTo>
                  <a:pt x="585748" y="940024"/>
                  <a:pt x="1001024" y="32071"/>
                  <a:pt x="1478066" y="0"/>
                </a:cubicBezTo>
                <a:cubicBezTo>
                  <a:pt x="2015992" y="23061"/>
                  <a:pt x="2396506" y="977137"/>
                  <a:pt x="3008376" y="2330917"/>
                </a:cubicBezTo>
              </a:path>
            </a:pathLst>
          </a:cu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spTree>
    <p:extLst>
      <p:ext uri="{BB962C8B-B14F-4D97-AF65-F5344CB8AC3E}">
        <p14:creationId xmlns:p14="http://schemas.microsoft.com/office/powerpoint/2010/main" val="23999685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架空の付録</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a:t>30</a:t>
            </a:r>
            <a:endParaRPr lang="ja-JP" altLang="en-US" dirty="0"/>
          </a:p>
        </p:txBody>
      </p:sp>
      <p:sp>
        <p:nvSpPr>
          <p:cNvPr id="5" name="正方形/長方形 4"/>
          <p:cNvSpPr/>
          <p:nvPr/>
        </p:nvSpPr>
        <p:spPr>
          <a:xfrm>
            <a:off x="3133671" y="5259968"/>
            <a:ext cx="5392378" cy="461665"/>
          </a:xfrm>
          <a:prstGeom prst="rect">
            <a:avLst/>
          </a:prstGeom>
        </p:spPr>
        <p:txBody>
          <a:bodyPr wrap="square">
            <a:spAutoFit/>
          </a:bodyPr>
          <a:lstStyle/>
          <a:p>
            <a:r>
              <a:rPr lang="ja-JP" altLang="en-US" sz="2400" dirty="0" smtClean="0"/>
              <a:t>ブランド</a:t>
            </a:r>
            <a:r>
              <a:rPr lang="ja-JP" altLang="en-US" sz="2400" dirty="0"/>
              <a:t>らしさがあり、既存の</a:t>
            </a:r>
            <a:r>
              <a:rPr lang="ja-JP" altLang="en-US" sz="2400" dirty="0" smtClean="0"/>
              <a:t>カテゴリー</a:t>
            </a:r>
            <a:endParaRPr lang="en-US" altLang="ja-JP" sz="2400" dirty="0"/>
          </a:p>
        </p:txBody>
      </p:sp>
      <p:sp>
        <p:nvSpPr>
          <p:cNvPr id="6" name="円/楕円 5"/>
          <p:cNvSpPr/>
          <p:nvPr/>
        </p:nvSpPr>
        <p:spPr>
          <a:xfrm>
            <a:off x="2536492" y="515660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latin typeface="HGP創英角ｺﾞｼｯｸUB" pitchFamily="50" charset="-128"/>
                <a:ea typeface="HGP創英角ｺﾞｼｯｸUB" pitchFamily="50" charset="-128"/>
              </a:rPr>
              <a:t>高</a:t>
            </a:r>
            <a:endParaRPr kumimoji="1" lang="ja-JP" altLang="en-US" sz="2000" dirty="0">
              <a:latin typeface="HGP創英角ｺﾞｼｯｸUB" pitchFamily="50" charset="-128"/>
              <a:ea typeface="HGP創英角ｺﾞｼｯｸUB" pitchFamily="50" charset="-128"/>
            </a:endParaRPr>
          </a:p>
        </p:txBody>
      </p:sp>
      <p:sp>
        <p:nvSpPr>
          <p:cNvPr id="7" name="円/楕円 6"/>
          <p:cNvSpPr/>
          <p:nvPr/>
        </p:nvSpPr>
        <p:spPr>
          <a:xfrm>
            <a:off x="2536492" y="3772741"/>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latin typeface="HGP創英角ｺﾞｼｯｸUB" pitchFamily="50" charset="-128"/>
                <a:ea typeface="HGP創英角ｺﾞｼｯｸUB" pitchFamily="50" charset="-128"/>
              </a:rPr>
              <a:t>中</a:t>
            </a:r>
            <a:endParaRPr kumimoji="1" lang="ja-JP" altLang="en-US" sz="2000" dirty="0">
              <a:latin typeface="HGP創英角ｺﾞｼｯｸUB" pitchFamily="50" charset="-128"/>
              <a:ea typeface="HGP創英角ｺﾞｼｯｸUB" pitchFamily="50" charset="-128"/>
            </a:endParaRPr>
          </a:p>
        </p:txBody>
      </p:sp>
      <p:sp>
        <p:nvSpPr>
          <p:cNvPr id="8" name="円/楕円 7"/>
          <p:cNvSpPr/>
          <p:nvPr/>
        </p:nvSpPr>
        <p:spPr>
          <a:xfrm>
            <a:off x="2536492" y="2481884"/>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latin typeface="HGP創英角ｺﾞｼｯｸUB" pitchFamily="50" charset="-128"/>
                <a:ea typeface="HGP創英角ｺﾞｼｯｸUB" pitchFamily="50" charset="-128"/>
              </a:rPr>
              <a:t>低</a:t>
            </a:r>
            <a:endParaRPr kumimoji="1" lang="ja-JP" altLang="en-US" sz="2000" dirty="0">
              <a:latin typeface="HGP創英角ｺﾞｼｯｸUB" pitchFamily="50" charset="-128"/>
              <a:ea typeface="HGP創英角ｺﾞｼｯｸUB" pitchFamily="50" charset="-128"/>
            </a:endParaRPr>
          </a:p>
        </p:txBody>
      </p:sp>
      <p:sp>
        <p:nvSpPr>
          <p:cNvPr id="9" name="正方形/長方形 8"/>
          <p:cNvSpPr/>
          <p:nvPr/>
        </p:nvSpPr>
        <p:spPr>
          <a:xfrm>
            <a:off x="3133671" y="3876107"/>
            <a:ext cx="5424270" cy="461665"/>
          </a:xfrm>
          <a:prstGeom prst="rect">
            <a:avLst/>
          </a:prstGeom>
        </p:spPr>
        <p:txBody>
          <a:bodyPr wrap="square">
            <a:spAutoFit/>
          </a:bodyPr>
          <a:lstStyle/>
          <a:p>
            <a:r>
              <a:rPr lang="ja-JP" altLang="en-US" sz="2400" dirty="0"/>
              <a:t>ブランドらしさがあり、新しいカテゴリー</a:t>
            </a:r>
            <a:endParaRPr lang="en-US" altLang="ja-JP" sz="2400" dirty="0"/>
          </a:p>
        </p:txBody>
      </p:sp>
      <p:sp>
        <p:nvSpPr>
          <p:cNvPr id="10" name="正方形/長方形 9"/>
          <p:cNvSpPr/>
          <p:nvPr/>
        </p:nvSpPr>
        <p:spPr>
          <a:xfrm>
            <a:off x="3133671" y="2583140"/>
            <a:ext cx="5464385" cy="461665"/>
          </a:xfrm>
          <a:prstGeom prst="rect">
            <a:avLst/>
          </a:prstGeom>
        </p:spPr>
        <p:txBody>
          <a:bodyPr wrap="square">
            <a:spAutoFit/>
          </a:bodyPr>
          <a:lstStyle/>
          <a:p>
            <a:r>
              <a:rPr lang="ja-JP" altLang="en-US" sz="2400" dirty="0"/>
              <a:t>ブランドらしさがなく、新しいカテゴリー</a:t>
            </a:r>
          </a:p>
        </p:txBody>
      </p:sp>
      <p:sp>
        <p:nvSpPr>
          <p:cNvPr id="11" name="角丸四角形 10"/>
          <p:cNvSpPr/>
          <p:nvPr/>
        </p:nvSpPr>
        <p:spPr>
          <a:xfrm>
            <a:off x="971600" y="1124744"/>
            <a:ext cx="7200800" cy="792088"/>
          </a:xfrm>
          <a:prstGeom prst="round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1403648" y="1195323"/>
            <a:ext cx="6264696" cy="676672"/>
          </a:xfrm>
        </p:spPr>
        <p:txBody>
          <a:bodyPr>
            <a:normAutofit/>
          </a:bodyPr>
          <a:lstStyle/>
          <a:p>
            <a:pPr marL="0" indent="0" algn="ctr">
              <a:buNone/>
            </a:pPr>
            <a:r>
              <a:rPr kumimoji="1" lang="ja-JP" altLang="en-US" dirty="0" smtClean="0">
                <a:solidFill>
                  <a:schemeClr val="bg1"/>
                </a:solidFill>
              </a:rPr>
              <a:t>ブランドと付録の類似度の操作化</a:t>
            </a:r>
            <a:endParaRPr kumimoji="1" lang="en-US" altLang="ja-JP" dirty="0" smtClean="0">
              <a:solidFill>
                <a:schemeClr val="bg1"/>
              </a:solidFill>
            </a:endParaRPr>
          </a:p>
        </p:txBody>
      </p:sp>
      <p:pic>
        <p:nvPicPr>
          <p:cNvPr id="1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28044" y="5013176"/>
            <a:ext cx="1361244" cy="116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70534" y="3457658"/>
            <a:ext cx="1325349" cy="1390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02184" y="2042111"/>
            <a:ext cx="1462051" cy="134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20215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r>
              <a:rPr lang="en-US" altLang="ja-JP" dirty="0" smtClean="0"/>
              <a:t>31</a:t>
            </a:r>
            <a:endParaRPr lang="ja-JP" altLang="en-US" dirty="0"/>
          </a:p>
        </p:txBody>
      </p:sp>
      <p:sp>
        <p:nvSpPr>
          <p:cNvPr id="5" name="タイトル 5"/>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HGP創英角ｺﾞｼｯｸUB" pitchFamily="50" charset="-128"/>
                <a:ea typeface="HGP創英角ｺﾞｼｯｸUB" pitchFamily="50" charset="-128"/>
                <a:cs typeface="+mj-cs"/>
              </a:defRPr>
            </a:lvl1pPr>
          </a:lstStyle>
          <a:p>
            <a:r>
              <a:rPr lang="ja-JP" altLang="en-US" smtClean="0"/>
              <a:t>類似度</a:t>
            </a:r>
            <a:r>
              <a:rPr lang="en-US" altLang="ja-JP" smtClean="0"/>
              <a:t/>
            </a:r>
            <a:br>
              <a:rPr lang="en-US" altLang="ja-JP" smtClean="0"/>
            </a:br>
            <a:r>
              <a:rPr lang="ja-JP" altLang="en-US" smtClean="0"/>
              <a:t>マニュピレーションチェック</a:t>
            </a:r>
            <a:endParaRPr lang="ja-JP" altLang="en-US" dirty="0"/>
          </a:p>
        </p:txBody>
      </p:sp>
      <p:sp>
        <p:nvSpPr>
          <p:cNvPr id="2" name="テキスト ボックス 1"/>
          <p:cNvSpPr txBox="1"/>
          <p:nvPr/>
        </p:nvSpPr>
        <p:spPr>
          <a:xfrm>
            <a:off x="2087724" y="188640"/>
            <a:ext cx="4968552" cy="769441"/>
          </a:xfrm>
          <a:prstGeom prst="rect">
            <a:avLst/>
          </a:prstGeom>
          <a:noFill/>
        </p:spPr>
        <p:txBody>
          <a:bodyPr wrap="square" rtlCol="0">
            <a:spAutoFit/>
          </a:bodyPr>
          <a:lstStyle/>
          <a:p>
            <a:pPr algn="ctr"/>
            <a:r>
              <a:rPr kumimoji="1" lang="ja-JP" altLang="en-US" sz="4400" b="1" dirty="0" smtClean="0"/>
              <a:t>事前調査</a:t>
            </a:r>
            <a:endParaRPr kumimoji="1" lang="ja-JP" altLang="en-US" sz="4400" b="1" dirty="0"/>
          </a:p>
        </p:txBody>
      </p:sp>
    </p:spTree>
    <p:extLst>
      <p:ext uri="{BB962C8B-B14F-4D97-AF65-F5344CB8AC3E}">
        <p14:creationId xmlns:p14="http://schemas.microsoft.com/office/powerpoint/2010/main" val="21109794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349988" y="1781527"/>
            <a:ext cx="8640960" cy="15034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2" name="タイトル 1"/>
          <p:cNvSpPr>
            <a:spLocks noGrp="1"/>
          </p:cNvSpPr>
          <p:nvPr>
            <p:ph type="title"/>
          </p:nvPr>
        </p:nvSpPr>
        <p:spPr>
          <a:xfrm>
            <a:off x="0" y="116632"/>
            <a:ext cx="9144000" cy="778098"/>
          </a:xfrm>
        </p:spPr>
        <p:txBody>
          <a:bodyPr>
            <a:normAutofit/>
          </a:bodyPr>
          <a:lstStyle/>
          <a:p>
            <a:endParaRPr kumimoji="1" lang="ja-JP" altLang="en-US" sz="2800" dirty="0">
              <a:latin typeface="+mn-ea"/>
              <a:ea typeface="+mn-ea"/>
            </a:endParaRPr>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36</a:t>
            </a:fld>
            <a:endParaRPr lang="ja-JP" altLang="en-US" dirty="0"/>
          </a:p>
        </p:txBody>
      </p:sp>
      <p:sp>
        <p:nvSpPr>
          <p:cNvPr id="6" name="正方形/長方形 5"/>
          <p:cNvSpPr/>
          <p:nvPr/>
        </p:nvSpPr>
        <p:spPr>
          <a:xfrm>
            <a:off x="349988" y="2002437"/>
            <a:ext cx="9612560" cy="892552"/>
          </a:xfrm>
          <a:prstGeom prst="rect">
            <a:avLst/>
          </a:prstGeom>
        </p:spPr>
        <p:txBody>
          <a:bodyPr wrap="square">
            <a:spAutoFit/>
          </a:bodyPr>
          <a:lstStyle/>
          <a:p>
            <a:pPr lvl="0"/>
            <a:r>
              <a:rPr lang="ja-JP" altLang="en-US" sz="2600" dirty="0" smtClean="0">
                <a:solidFill>
                  <a:prstClr val="black"/>
                </a:solidFill>
              </a:rPr>
              <a:t>・どの</a:t>
            </a:r>
            <a:r>
              <a:rPr lang="ja-JP" altLang="en-US" sz="2600" dirty="0">
                <a:solidFill>
                  <a:prstClr val="black"/>
                </a:solidFill>
              </a:rPr>
              <a:t>ような点に着目して</a:t>
            </a:r>
            <a:r>
              <a:rPr lang="ja-JP" altLang="en-US" sz="2600" dirty="0"/>
              <a:t>正規品と付録の違い</a:t>
            </a:r>
            <a:r>
              <a:rPr lang="ja-JP" altLang="en-US" sz="2600" dirty="0">
                <a:solidFill>
                  <a:prstClr val="black"/>
                </a:solidFill>
              </a:rPr>
              <a:t>を出しているか</a:t>
            </a:r>
            <a:endParaRPr lang="en-US" altLang="ja-JP" sz="2600" dirty="0">
              <a:solidFill>
                <a:prstClr val="black"/>
              </a:solidFill>
            </a:endParaRPr>
          </a:p>
          <a:p>
            <a:pPr lvl="0"/>
            <a:r>
              <a:rPr lang="ja-JP" altLang="en-US" sz="2600" dirty="0" smtClean="0">
                <a:solidFill>
                  <a:prstClr val="black"/>
                </a:solidFill>
              </a:rPr>
              <a:t>・付録</a:t>
            </a:r>
            <a:r>
              <a:rPr lang="ja-JP" altLang="en-US" sz="2600" dirty="0">
                <a:solidFill>
                  <a:prstClr val="black"/>
                </a:solidFill>
              </a:rPr>
              <a:t>が既存客に好意的に思われるように工夫しているか</a:t>
            </a:r>
          </a:p>
        </p:txBody>
      </p:sp>
      <p:sp>
        <p:nvSpPr>
          <p:cNvPr id="3" name="正方形/長方形 2"/>
          <p:cNvSpPr/>
          <p:nvPr/>
        </p:nvSpPr>
        <p:spPr>
          <a:xfrm>
            <a:off x="251520" y="1196752"/>
            <a:ext cx="1826141" cy="584775"/>
          </a:xfrm>
          <a:prstGeom prst="rect">
            <a:avLst/>
          </a:prstGeom>
        </p:spPr>
        <p:txBody>
          <a:bodyPr wrap="none">
            <a:spAutoFit/>
          </a:bodyPr>
          <a:lstStyle/>
          <a:p>
            <a:pPr lvl="0"/>
            <a:r>
              <a:rPr lang="ja-JP" altLang="en-US" sz="3200" dirty="0">
                <a:solidFill>
                  <a:prstClr val="black"/>
                </a:solidFill>
              </a:rPr>
              <a:t>質問内容</a:t>
            </a:r>
            <a:endParaRPr lang="en-US" altLang="ja-JP" sz="3200" dirty="0">
              <a:solidFill>
                <a:prstClr val="black"/>
              </a:solidFill>
            </a:endParaRPr>
          </a:p>
        </p:txBody>
      </p:sp>
      <p:sp>
        <p:nvSpPr>
          <p:cNvPr id="8" name="正方形/長方形 7"/>
          <p:cNvSpPr/>
          <p:nvPr/>
        </p:nvSpPr>
        <p:spPr>
          <a:xfrm>
            <a:off x="349988" y="3573016"/>
            <a:ext cx="8136904" cy="1569660"/>
          </a:xfrm>
          <a:prstGeom prst="rect">
            <a:avLst/>
          </a:prstGeom>
        </p:spPr>
        <p:txBody>
          <a:bodyPr wrap="square">
            <a:spAutoFit/>
          </a:bodyPr>
          <a:lstStyle/>
          <a:p>
            <a:r>
              <a:rPr lang="ja-JP" altLang="en-US" sz="2400" dirty="0"/>
              <a:t>調査目的　　　</a:t>
            </a:r>
            <a:r>
              <a:rPr lang="ja-JP" altLang="en-US" sz="2400" dirty="0" smtClean="0"/>
              <a:t>ブランドの意識調査</a:t>
            </a:r>
            <a:endParaRPr lang="ja-JP" altLang="en-US" sz="2400" dirty="0"/>
          </a:p>
          <a:p>
            <a:r>
              <a:rPr lang="ja-JP" altLang="en-US" sz="2400" dirty="0"/>
              <a:t>調査対象　　　</a:t>
            </a:r>
            <a:r>
              <a:rPr lang="en-US" altLang="ja-JP" sz="2400" dirty="0" smtClean="0"/>
              <a:t>3</a:t>
            </a:r>
            <a:r>
              <a:rPr lang="ja-JP" altLang="en-US" sz="2400" dirty="0" smtClean="0"/>
              <a:t>年以内に付録を出したことのあるブランド３４社</a:t>
            </a:r>
            <a:endParaRPr lang="ja-JP" altLang="en-US" sz="2400" dirty="0"/>
          </a:p>
          <a:p>
            <a:r>
              <a:rPr lang="ja-JP" altLang="en-US" sz="2400" dirty="0"/>
              <a:t>調査方法　　　</a:t>
            </a:r>
            <a:r>
              <a:rPr lang="ja-JP" altLang="en-US" sz="2400" dirty="0" smtClean="0"/>
              <a:t>メールによる質問</a:t>
            </a:r>
            <a:endParaRPr lang="ja-JP" altLang="en-US" sz="2400" dirty="0"/>
          </a:p>
          <a:p>
            <a:r>
              <a:rPr lang="ja-JP" altLang="en-US" sz="2400" dirty="0"/>
              <a:t>調査期間　　　</a:t>
            </a:r>
            <a:r>
              <a:rPr lang="en-US" altLang="ja-JP" sz="2400" dirty="0"/>
              <a:t>2012</a:t>
            </a:r>
            <a:r>
              <a:rPr lang="ja-JP" altLang="en-US" sz="2400" dirty="0"/>
              <a:t>年</a:t>
            </a:r>
            <a:r>
              <a:rPr lang="en-US" altLang="ja-JP" sz="2400" dirty="0" smtClean="0"/>
              <a:t>11</a:t>
            </a:r>
            <a:r>
              <a:rPr lang="ja-JP" altLang="en-US" sz="2400" dirty="0" smtClean="0"/>
              <a:t>月</a:t>
            </a:r>
            <a:r>
              <a:rPr lang="en-US" altLang="ja-JP" sz="2400" dirty="0" smtClean="0"/>
              <a:t>19</a:t>
            </a:r>
            <a:r>
              <a:rPr lang="ja-JP" altLang="en-US" sz="2400" dirty="0" smtClean="0"/>
              <a:t>日～</a:t>
            </a:r>
            <a:r>
              <a:rPr lang="en-US" altLang="ja-JP" sz="2400" dirty="0" smtClean="0"/>
              <a:t>2012</a:t>
            </a:r>
            <a:r>
              <a:rPr lang="ja-JP" altLang="en-US" sz="2400" dirty="0" smtClean="0"/>
              <a:t>年</a:t>
            </a:r>
            <a:r>
              <a:rPr lang="en-US" altLang="ja-JP" sz="2400" dirty="0" smtClean="0"/>
              <a:t>11</a:t>
            </a:r>
            <a:r>
              <a:rPr lang="ja-JP" altLang="en-US" sz="2400" dirty="0" smtClean="0"/>
              <a:t>月</a:t>
            </a:r>
            <a:r>
              <a:rPr lang="en-US" altLang="ja-JP" sz="2400" dirty="0" smtClean="0"/>
              <a:t>22</a:t>
            </a:r>
            <a:r>
              <a:rPr lang="ja-JP" altLang="en-US" sz="2400" dirty="0" smtClean="0"/>
              <a:t>日</a:t>
            </a:r>
            <a:endParaRPr lang="en-US" altLang="ja-JP" sz="2400" dirty="0" smtClean="0"/>
          </a:p>
        </p:txBody>
      </p:sp>
    </p:spTree>
    <p:extLst>
      <p:ext uri="{BB962C8B-B14F-4D97-AF65-F5344CB8AC3E}">
        <p14:creationId xmlns:p14="http://schemas.microsoft.com/office/powerpoint/2010/main" val="17978236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事前</a:t>
            </a:r>
            <a:r>
              <a:rPr lang="ja-JP" altLang="en-US" dirty="0" smtClean="0"/>
              <a:t>調査の内容</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dirty="0" smtClean="0"/>
              <a:t>調査</a:t>
            </a:r>
            <a:r>
              <a:rPr lang="ja-JP" altLang="en-US" dirty="0"/>
              <a:t>目的　　　</a:t>
            </a:r>
            <a:r>
              <a:rPr lang="ja-JP" altLang="en-US" dirty="0" smtClean="0"/>
              <a:t>類似性操作化の確認</a:t>
            </a:r>
            <a:endParaRPr lang="en-US" altLang="ja-JP" dirty="0"/>
          </a:p>
          <a:p>
            <a:r>
              <a:rPr lang="ja-JP" altLang="en-US" dirty="0" smtClean="0"/>
              <a:t>調査</a:t>
            </a:r>
            <a:r>
              <a:rPr lang="ja-JP" altLang="en-US" dirty="0"/>
              <a:t>対象　　　</a:t>
            </a:r>
            <a:r>
              <a:rPr lang="ja-JP" altLang="en-US" dirty="0" smtClean="0"/>
              <a:t>アナスイの既存顧客の女性</a:t>
            </a:r>
            <a:endParaRPr lang="en-US" altLang="ja-JP" dirty="0"/>
          </a:p>
          <a:p>
            <a:r>
              <a:rPr lang="ja-JP" altLang="en-US" dirty="0" smtClean="0"/>
              <a:t>調査</a:t>
            </a:r>
            <a:r>
              <a:rPr lang="ja-JP" altLang="en-US" dirty="0"/>
              <a:t>方法　　　</a:t>
            </a:r>
            <a:r>
              <a:rPr lang="ja-JP" altLang="en-US" dirty="0" smtClean="0"/>
              <a:t>写真を用いた質問紙調査</a:t>
            </a:r>
            <a:endParaRPr lang="en-US" altLang="ja-JP" dirty="0"/>
          </a:p>
          <a:p>
            <a:r>
              <a:rPr lang="ja-JP" altLang="en-US" dirty="0" smtClean="0"/>
              <a:t>調査</a:t>
            </a:r>
            <a:r>
              <a:rPr lang="ja-JP" altLang="en-US" dirty="0"/>
              <a:t>期間　　　</a:t>
            </a:r>
            <a:r>
              <a:rPr lang="en-US" altLang="ja-JP" dirty="0"/>
              <a:t>2012</a:t>
            </a:r>
            <a:r>
              <a:rPr lang="ja-JP" altLang="en-US" dirty="0"/>
              <a:t>年</a:t>
            </a:r>
            <a:r>
              <a:rPr lang="en-US" altLang="ja-JP" dirty="0"/>
              <a:t>12</a:t>
            </a:r>
            <a:r>
              <a:rPr lang="ja-JP" altLang="en-US" dirty="0"/>
              <a:t>月中旬</a:t>
            </a:r>
            <a:endParaRPr lang="en-US" altLang="ja-JP" dirty="0"/>
          </a:p>
          <a:p>
            <a:r>
              <a:rPr lang="ja-JP" altLang="en-US" dirty="0" smtClean="0"/>
              <a:t>サンプルサイズ</a:t>
            </a:r>
            <a:r>
              <a:rPr lang="ja-JP" altLang="en-US" dirty="0"/>
              <a:t>　</a:t>
            </a:r>
            <a:r>
              <a:rPr lang="en-US" altLang="ja-JP" dirty="0" smtClean="0"/>
              <a:t>17</a:t>
            </a:r>
            <a:r>
              <a:rPr lang="ja-JP" altLang="en-US" dirty="0"/>
              <a:t>　</a:t>
            </a:r>
            <a:endParaRPr lang="en-US" altLang="ja-JP" dirty="0"/>
          </a:p>
          <a:p>
            <a:r>
              <a:rPr lang="ja-JP" altLang="en-US" dirty="0" smtClean="0"/>
              <a:t>分析</a:t>
            </a:r>
            <a:r>
              <a:rPr lang="ja-JP" altLang="en-US" dirty="0"/>
              <a:t>方法　　　</a:t>
            </a:r>
            <a:r>
              <a:rPr lang="en-US" altLang="ja-JP" dirty="0" smtClean="0"/>
              <a:t>1</a:t>
            </a:r>
            <a:r>
              <a:rPr lang="ja-JP" altLang="en-US" dirty="0" smtClean="0"/>
              <a:t>要因の分散分析（被験者内計画）</a:t>
            </a:r>
            <a:endParaRPr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32</a:t>
            </a:r>
            <a:endParaRPr lang="ja-JP" altLang="en-US" dirty="0"/>
          </a:p>
        </p:txBody>
      </p:sp>
    </p:spTree>
    <p:extLst>
      <p:ext uri="{BB962C8B-B14F-4D97-AF65-F5344CB8AC3E}">
        <p14:creationId xmlns:p14="http://schemas.microsoft.com/office/powerpoint/2010/main" val="32262157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251520" y="4656156"/>
            <a:ext cx="8640960" cy="778098"/>
          </a:xfrm>
        </p:spPr>
        <p:txBody>
          <a:bodyPr>
            <a:normAutofit fontScale="90000"/>
          </a:bodyPr>
          <a:lstStyle/>
          <a:p>
            <a:r>
              <a:rPr kumimoji="1" lang="en-US" altLang="ja-JP" dirty="0" smtClean="0"/>
              <a:t>F(2,26)=38.10</a:t>
            </a:r>
            <a:r>
              <a:rPr kumimoji="1" lang="ja-JP" altLang="en-US" dirty="0" smtClean="0"/>
              <a:t>で、</a:t>
            </a:r>
            <a:r>
              <a:rPr kumimoji="1" lang="en-US" altLang="ja-JP" dirty="0" smtClean="0"/>
              <a:t>0.1</a:t>
            </a:r>
            <a:r>
              <a:rPr kumimoji="1" lang="ja-JP" altLang="en-US" dirty="0" smtClean="0"/>
              <a:t>％水準で有意</a:t>
            </a:r>
            <a:endParaRPr kumimoji="1" lang="ja-JP" alt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16" y="1628800"/>
            <a:ext cx="9042968" cy="302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円/楕円 2"/>
          <p:cNvSpPr/>
          <p:nvPr/>
        </p:nvSpPr>
        <p:spPr>
          <a:xfrm>
            <a:off x="7929008" y="2486254"/>
            <a:ext cx="864096" cy="360040"/>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r>
              <a:rPr kumimoji="1" lang="en-US" altLang="ja-JP" dirty="0" smtClean="0"/>
              <a:t>34</a:t>
            </a:r>
            <a:endParaRPr kumimoji="1" lang="ja-JP" altLang="en-US" dirty="0"/>
          </a:p>
        </p:txBody>
      </p:sp>
      <p:sp>
        <p:nvSpPr>
          <p:cNvPr id="5" name="テキスト ボックス 4"/>
          <p:cNvSpPr txBox="1"/>
          <p:nvPr/>
        </p:nvSpPr>
        <p:spPr>
          <a:xfrm>
            <a:off x="755576" y="5733256"/>
            <a:ext cx="7272808" cy="369332"/>
          </a:xfrm>
          <a:prstGeom prst="rect">
            <a:avLst/>
          </a:prstGeom>
          <a:noFill/>
        </p:spPr>
        <p:txBody>
          <a:bodyPr wrap="square" rtlCol="0">
            <a:spAutoFit/>
          </a:bodyPr>
          <a:lstStyle/>
          <a:p>
            <a:r>
              <a:rPr kumimoji="1" lang="en-US" altLang="ja-JP" dirty="0" smtClean="0"/>
              <a:t>3</a:t>
            </a:r>
            <a:r>
              <a:rPr kumimoji="1" lang="ja-JP" altLang="en-US" dirty="0" smtClean="0"/>
              <a:t>種類の付録間の類似性に差があることがわかる。</a:t>
            </a:r>
            <a:endParaRPr kumimoji="1" lang="ja-JP" altLang="en-US" dirty="0"/>
          </a:p>
        </p:txBody>
      </p:sp>
    </p:spTree>
    <p:extLst>
      <p:ext uri="{BB962C8B-B14F-4D97-AF65-F5344CB8AC3E}">
        <p14:creationId xmlns:p14="http://schemas.microsoft.com/office/powerpoint/2010/main" val="21567722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2071" y="4509120"/>
            <a:ext cx="8568401" cy="936104"/>
          </a:xfrm>
        </p:spPr>
        <p:txBody>
          <a:bodyPr>
            <a:normAutofit fontScale="90000"/>
          </a:bodyPr>
          <a:lstStyle/>
          <a:p>
            <a:r>
              <a:rPr kumimoji="1" lang="ja-JP" altLang="en-US" sz="3200" dirty="0" smtClean="0"/>
              <a:t>高・中・低すべての類似度間で、</a:t>
            </a:r>
            <a:r>
              <a:rPr kumimoji="1" lang="en-US" altLang="ja-JP" sz="3200" dirty="0" smtClean="0"/>
              <a:t/>
            </a:r>
            <a:br>
              <a:rPr kumimoji="1" lang="en-US" altLang="ja-JP" sz="3200" dirty="0" smtClean="0"/>
            </a:br>
            <a:r>
              <a:rPr kumimoji="1" lang="ja-JP" altLang="en-US" sz="3200" dirty="0" smtClean="0"/>
              <a:t>平均値の差は</a:t>
            </a:r>
            <a:r>
              <a:rPr kumimoji="1" lang="en-US" altLang="ja-JP" sz="3200" dirty="0" smtClean="0"/>
              <a:t>5</a:t>
            </a:r>
            <a:r>
              <a:rPr kumimoji="1" lang="ja-JP" altLang="en-US" sz="3200" dirty="0" smtClean="0"/>
              <a:t>％水準</a:t>
            </a:r>
            <a:r>
              <a:rPr lang="ja-JP" altLang="en-US" sz="3200" dirty="0" smtClean="0"/>
              <a:t>で有意である</a:t>
            </a:r>
            <a:endParaRPr kumimoji="1" lang="ja-JP" altLang="en-US" sz="3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308" y="404664"/>
            <a:ext cx="9053692" cy="4402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スライド番号プレースホルダー 2"/>
          <p:cNvSpPr>
            <a:spLocks noGrp="1"/>
          </p:cNvSpPr>
          <p:nvPr>
            <p:ph type="sldNum" sz="quarter" idx="12"/>
          </p:nvPr>
        </p:nvSpPr>
        <p:spPr/>
        <p:txBody>
          <a:bodyPr/>
          <a:lstStyle/>
          <a:p>
            <a:r>
              <a:rPr kumimoji="1" lang="en-US" altLang="ja-JP" dirty="0" smtClean="0"/>
              <a:t>35</a:t>
            </a:r>
            <a:endParaRPr kumimoji="1" lang="ja-JP" altLang="en-US" dirty="0"/>
          </a:p>
        </p:txBody>
      </p:sp>
      <p:sp>
        <p:nvSpPr>
          <p:cNvPr id="4" name="テキスト ボックス 3"/>
          <p:cNvSpPr txBox="1"/>
          <p:nvPr/>
        </p:nvSpPr>
        <p:spPr>
          <a:xfrm>
            <a:off x="548702" y="5589240"/>
            <a:ext cx="8136904" cy="707886"/>
          </a:xfrm>
          <a:prstGeom prst="rect">
            <a:avLst/>
          </a:prstGeom>
          <a:ln w="38100">
            <a:solidFill>
              <a:srgbClr val="66CCF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ja-JP" altLang="en-US" sz="4000" dirty="0" smtClean="0"/>
              <a:t>類似性の操作化に成功。</a:t>
            </a:r>
            <a:endParaRPr kumimoji="1" lang="ja-JP" altLang="en-US" sz="4000" dirty="0"/>
          </a:p>
        </p:txBody>
      </p:sp>
      <p:sp>
        <p:nvSpPr>
          <p:cNvPr id="5" name="円/楕円 4"/>
          <p:cNvSpPr/>
          <p:nvPr/>
        </p:nvSpPr>
        <p:spPr>
          <a:xfrm>
            <a:off x="2915816" y="1949206"/>
            <a:ext cx="1152128" cy="1656184"/>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6" name="円/楕円 5"/>
          <p:cNvSpPr/>
          <p:nvPr/>
        </p:nvSpPr>
        <p:spPr>
          <a:xfrm>
            <a:off x="5364088" y="1949206"/>
            <a:ext cx="1152128" cy="1656184"/>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34488807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noAutofit/>
          </a:bodyPr>
          <a:lstStyle/>
          <a:p>
            <a:r>
              <a:rPr lang="ja-JP" altLang="en-US" dirty="0"/>
              <a:t>付録付き雑誌の増加</a:t>
            </a:r>
            <a:endParaRPr kumimoji="1" lang="ja-JP" altLang="en-US" dirty="0"/>
          </a:p>
        </p:txBody>
      </p:sp>
      <p:sp>
        <p:nvSpPr>
          <p:cNvPr id="8" name="スライド番号プレースホルダー 7"/>
          <p:cNvSpPr>
            <a:spLocks noGrp="1"/>
          </p:cNvSpPr>
          <p:nvPr>
            <p:ph type="sldNum" sz="quarter" idx="12"/>
          </p:nvPr>
        </p:nvSpPr>
        <p:spPr/>
        <p:txBody>
          <a:bodyPr/>
          <a:lstStyle/>
          <a:p>
            <a:fld id="{A2B17106-9453-43BE-954C-8C89DC38CEFF}" type="slidenum">
              <a:rPr kumimoji="1" lang="ja-JP" altLang="en-US" sz="1800" smtClean="0">
                <a:latin typeface="HGPｺﾞｼｯｸE" pitchFamily="50" charset="-128"/>
                <a:ea typeface="HGPｺﾞｼｯｸE" pitchFamily="50" charset="-128"/>
              </a:rPr>
              <a:t>4</a:t>
            </a:fld>
            <a:endParaRPr kumimoji="1" lang="ja-JP" altLang="en-US" sz="1800" dirty="0">
              <a:latin typeface="HGPｺﾞｼｯｸE" pitchFamily="50" charset="-128"/>
              <a:ea typeface="HGPｺﾞｼｯｸE" pitchFamily="50" charset="-128"/>
            </a:endParaRPr>
          </a:p>
        </p:txBody>
      </p:sp>
      <p:grpSp>
        <p:nvGrpSpPr>
          <p:cNvPr id="3" name="グループ化 2"/>
          <p:cNvGrpSpPr/>
          <p:nvPr/>
        </p:nvGrpSpPr>
        <p:grpSpPr>
          <a:xfrm>
            <a:off x="179512" y="1063090"/>
            <a:ext cx="8723513" cy="5030206"/>
            <a:chOff x="179512" y="1207106"/>
            <a:chExt cx="8723513" cy="5030206"/>
          </a:xfrm>
        </p:grpSpPr>
        <p:pic>
          <p:nvPicPr>
            <p:cNvPr id="6" name="Picture 8" descr="http://thumbnail.image.rakuten.co.jp/@0_mall/book/cabinet/0132/49100825501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3316" y="2746243"/>
              <a:ext cx="1158365" cy="148302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http://thumbnail.image.rakuten.co.jp/@0_mall/book/cabinet/0136/49101815101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7754" y="1215369"/>
              <a:ext cx="1051186" cy="1345809"/>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http://thumbnail.image.rakuten.co.jp/@0_mall/book/cabinet/0135/491017421013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6161" y="1215370"/>
              <a:ext cx="989453" cy="1345808"/>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http://thumbnail.image.rakuten.co.jp/@0_mall/book/cabinet/1223/49100207712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0497" y="1215370"/>
              <a:ext cx="1045159" cy="1456551"/>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http://thumbnail.image.rakuten.co.jp/@0_mall/book/cabinet/1224/491015151122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61109" y="4906976"/>
              <a:ext cx="1041916" cy="1330336"/>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http://thumbnail.image.rakuten.co.jp/@0_mall/book/cabinet/1226/491001763122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9512" y="3530976"/>
              <a:ext cx="2124328" cy="2706336"/>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http://thumbnail.image.rakuten.co.jp/@0_mall/book/cabinet/1223/491001933122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057" y="1225298"/>
              <a:ext cx="965695" cy="1333937"/>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http://thumbnail.image.rakuten.co.jp/@0_mall/book/cabinet/1224/4910119311224.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76646" y="2128448"/>
              <a:ext cx="1098130" cy="1410793"/>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descr="http://thumbnail.image.rakuten.co.jp/@0_mall/book/cabinet/1222/491015221122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34273" y="1207106"/>
              <a:ext cx="1053481" cy="1345808"/>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http://thumbnail.image.rakuten.co.jp/@0_mall/book/cabinet/1223/4910013911223.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74776" y="2128448"/>
              <a:ext cx="1093211" cy="1404473"/>
            </a:xfrm>
            <a:prstGeom prst="rect">
              <a:avLst/>
            </a:prstGeom>
            <a:noFill/>
            <a:extLst>
              <a:ext uri="{909E8E84-426E-40DD-AFC4-6F175D3DCCD1}">
                <a14:hiddenFill xmlns:a14="http://schemas.microsoft.com/office/drawing/2010/main">
                  <a:solidFill>
                    <a:srgbClr val="FFFFFF"/>
                  </a:solidFill>
                </a14:hiddenFill>
              </a:ext>
            </a:extLst>
          </p:spPr>
        </p:pic>
        <p:pic>
          <p:nvPicPr>
            <p:cNvPr id="1082" name="Picture 58" descr="http://thumbnail.image.rakuten.co.jp/@0_mall/book/cabinet/1129/4910087771129.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19193" y="1215368"/>
              <a:ext cx="2083832" cy="267509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thumbnail.image.rakuten.co.jp/@0_mall/book/cabinet/0133/4910096950133.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134273" y="3339190"/>
              <a:ext cx="1317942" cy="1687332"/>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http://thumbnail.image.rakuten.co.jp/@0_mall/book/cabinet/1224/4910173771224.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0463" y="2128448"/>
              <a:ext cx="1091697" cy="1402528"/>
            </a:xfrm>
            <a:prstGeom prst="rect">
              <a:avLst/>
            </a:prstGeom>
            <a:noFill/>
            <a:extLst>
              <a:ext uri="{909E8E84-426E-40DD-AFC4-6F175D3DCCD1}">
                <a14:hiddenFill xmlns:a14="http://schemas.microsoft.com/office/drawing/2010/main">
                  <a:solidFill>
                    <a:srgbClr val="FFFFFF"/>
                  </a:solidFill>
                </a14:hiddenFill>
              </a:ext>
            </a:extLst>
          </p:spPr>
        </p:pic>
        <p:pic>
          <p:nvPicPr>
            <p:cNvPr id="1080" name="Picture 56" descr="http://thumbnail.image.rakuten.co.jp/@0_mall/book/cabinet/1124/4910151521124.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774233" y="4902999"/>
              <a:ext cx="1038309" cy="130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thumbnail.image.rakuten.co.jp/@0_mall/book/cabinet/1222/4910084211222.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195656" y="1215369"/>
              <a:ext cx="1612721" cy="2045223"/>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thumbnail.image.rakuten.co.jp/@0_mall/book/cabinet/1224/4910154411224.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452215" y="2344472"/>
              <a:ext cx="2116644" cy="2682050"/>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http://thumbnail.image.rakuten.co.jp/@0_mall/book/cabinet/1222/4910019031222.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529452" y="2344472"/>
              <a:ext cx="1250763" cy="1623082"/>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http://thumbnail.image.rakuten.co.jp/@0_mall/book/cabinet/1220/4910079691220.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150497" y="4452125"/>
              <a:ext cx="1378955" cy="17715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http://thumbnail.image.rakuten.co.jp/@0_mall/book/cabinet/0138/4910072830138.jp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782345" y="4452125"/>
              <a:ext cx="1398155" cy="1785187"/>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http://thumbnail.image.rakuten.co.jp/@0_mall/book/cabinet/1222/4910033031222.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5580104" y="3457029"/>
              <a:ext cx="1239518" cy="156949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thumbnail.image.rakuten.co.jp/@0_mall/book/cabinet/0132/4910029010132.jp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529452" y="4452125"/>
              <a:ext cx="1383743" cy="17715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http://thumbnail.image.rakuten.co.jp/@0_mall/book/cabinet/0137/4910053270137.jp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08377" y="4893363"/>
              <a:ext cx="1052732" cy="133033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http://thumbnail.image.rakuten.co.jp/@0_mall/book/cabinet/0133/4910184370133.jp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7861109" y="3580739"/>
              <a:ext cx="1041916" cy="1333940"/>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http://thumbnail.image.rakuten.co.jp/@0_mall/book/cabinet/1228/4910155771228.jp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819193" y="3568870"/>
              <a:ext cx="1041916" cy="1345809"/>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正方形/長方形 40"/>
          <p:cNvSpPr/>
          <p:nvPr/>
        </p:nvSpPr>
        <p:spPr>
          <a:xfrm>
            <a:off x="409067" y="1440316"/>
            <a:ext cx="6503727" cy="4285944"/>
          </a:xfrm>
          <a:prstGeom prst="rect">
            <a:avLst/>
          </a:prstGeom>
          <a:solidFill>
            <a:srgbClr val="FFFFFF">
              <a:alpha val="94902"/>
            </a:srgbClr>
          </a:solidFill>
          <a:ln w="57150">
            <a:noFill/>
          </a:ln>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dirty="0"/>
          </a:p>
        </p:txBody>
      </p:sp>
      <p:graphicFrame>
        <p:nvGraphicFramePr>
          <p:cNvPr id="39" name="グラフ 38"/>
          <p:cNvGraphicFramePr/>
          <p:nvPr>
            <p:extLst>
              <p:ext uri="{D42A27DB-BD31-4B8C-83A1-F6EECF244321}">
                <p14:modId xmlns:p14="http://schemas.microsoft.com/office/powerpoint/2010/main" val="1080281032"/>
              </p:ext>
            </p:extLst>
          </p:nvPr>
        </p:nvGraphicFramePr>
        <p:xfrm>
          <a:off x="622864" y="1918638"/>
          <a:ext cx="5926576" cy="3509490"/>
        </p:xfrm>
        <a:graphic>
          <a:graphicData uri="http://schemas.openxmlformats.org/drawingml/2006/chart">
            <c:chart xmlns:c="http://schemas.openxmlformats.org/drawingml/2006/chart" xmlns:r="http://schemas.openxmlformats.org/officeDocument/2006/relationships" r:id="rId26"/>
          </a:graphicData>
        </a:graphic>
      </p:graphicFrame>
      <p:sp>
        <p:nvSpPr>
          <p:cNvPr id="40" name="テキスト ボックス 39"/>
          <p:cNvSpPr txBox="1"/>
          <p:nvPr/>
        </p:nvSpPr>
        <p:spPr>
          <a:xfrm>
            <a:off x="1439026" y="1483357"/>
            <a:ext cx="4639233" cy="461665"/>
          </a:xfrm>
          <a:prstGeom prst="rect">
            <a:avLst/>
          </a:prstGeom>
          <a:noFill/>
          <a:ln>
            <a:noFill/>
          </a:ln>
        </p:spPr>
        <p:txBody>
          <a:bodyPr wrap="square" rtlCol="0">
            <a:spAutoFit/>
          </a:bodyPr>
          <a:lstStyle/>
          <a:p>
            <a:pPr algn="ctr"/>
            <a:r>
              <a:rPr kumimoji="1" lang="ja-JP" altLang="en-US" sz="2400" b="1" dirty="0" smtClean="0"/>
              <a:t>雑誌の付録添付回数の推移</a:t>
            </a:r>
            <a:endParaRPr kumimoji="1" lang="ja-JP" altLang="en-US" sz="2400" b="1" dirty="0"/>
          </a:p>
        </p:txBody>
      </p:sp>
      <p:sp>
        <p:nvSpPr>
          <p:cNvPr id="42" name="テキスト ボックス 41"/>
          <p:cNvSpPr txBox="1"/>
          <p:nvPr/>
        </p:nvSpPr>
        <p:spPr>
          <a:xfrm>
            <a:off x="5160845" y="5413259"/>
            <a:ext cx="1728192" cy="276999"/>
          </a:xfrm>
          <a:prstGeom prst="rect">
            <a:avLst/>
          </a:prstGeom>
          <a:noFill/>
        </p:spPr>
        <p:txBody>
          <a:bodyPr wrap="square" rtlCol="0">
            <a:spAutoFit/>
          </a:bodyPr>
          <a:lstStyle/>
          <a:p>
            <a:r>
              <a:rPr kumimoji="1" lang="ja-JP" altLang="en-US" sz="1200" dirty="0" smtClean="0"/>
              <a:t>出版指標年報　</a:t>
            </a:r>
            <a:r>
              <a:rPr kumimoji="1" lang="en-US" altLang="ja-JP" sz="1200" dirty="0" smtClean="0"/>
              <a:t>2012</a:t>
            </a:r>
            <a:r>
              <a:rPr kumimoji="1" lang="ja-JP" altLang="en-US" sz="1200" dirty="0" smtClean="0"/>
              <a:t>年</a:t>
            </a:r>
            <a:endParaRPr kumimoji="1" lang="ja-JP" altLang="en-US" sz="1200" dirty="0"/>
          </a:p>
        </p:txBody>
      </p:sp>
      <p:pic>
        <p:nvPicPr>
          <p:cNvPr id="43" name="Picture 2" descr="http://ord.yahoo.co.jp/o/image/SIG=12h64tcbq/EXP=1355651252;_ylc=X3IDMgRmc3QDMARpZHgDMQRvaWQDYnV6ejVkclpyWnFhb0NHN2MEcAM0NEs1NDRPTTQ0Tzg0NE9VNDRPOARwb3MDMjAEc2VjA3NodwRzbGsDcmk-/*-http%3A/farm4.static.flickr.com/3294/2724337156_956865f487.jpg"/>
          <p:cNvPicPr>
            <a:picLocks noChangeAspect="1" noChangeArrowheads="1"/>
          </p:cNvPicPr>
          <p:nvPr/>
        </p:nvPicPr>
        <p:blipFill>
          <a:blip r:embed="rId27">
            <a:extLst>
              <a:ext uri="{BEBA8EAE-BF5A-486C-A8C5-ECC9F3942E4B}">
                <a14:imgProps xmlns:a14="http://schemas.microsoft.com/office/drawing/2010/main">
                  <a14:imgLayer r:embed="rId28">
                    <a14:imgEffect>
                      <a14:backgroundRemoval t="0" b="100000" l="0" r="97778"/>
                    </a14:imgEffect>
                  </a14:imgLayer>
                </a14:imgProps>
              </a:ext>
              <a:ext uri="{28A0092B-C50C-407E-A947-70E740481C1C}">
                <a14:useLocalDpi xmlns:a14="http://schemas.microsoft.com/office/drawing/2010/main" val="0"/>
              </a:ext>
            </a:extLst>
          </a:blip>
          <a:srcRect/>
          <a:stretch>
            <a:fillRect/>
          </a:stretch>
        </p:blipFill>
        <p:spPr bwMode="auto">
          <a:xfrm flipH="1">
            <a:off x="7146942" y="3210654"/>
            <a:ext cx="1428331" cy="2102821"/>
          </a:xfrm>
          <a:prstGeom prst="rect">
            <a:avLst/>
          </a:prstGeom>
          <a:noFill/>
          <a:effectLst>
            <a:glow rad="317500">
              <a:schemeClr val="bg1">
                <a:alpha val="30000"/>
              </a:schemeClr>
            </a:glow>
          </a:effectLst>
          <a:extLst>
            <a:ext uri="{909E8E84-426E-40DD-AFC4-6F175D3DCCD1}">
              <a14:hiddenFill xmlns:a14="http://schemas.microsoft.com/office/drawing/2010/main">
                <a:solidFill>
                  <a:srgbClr val="FFFFFF"/>
                </a:solidFill>
              </a14:hiddenFill>
            </a:ext>
          </a:extLst>
        </p:spPr>
      </p:pic>
      <p:sp>
        <p:nvSpPr>
          <p:cNvPr id="44" name="角丸四角形吹き出し 43"/>
          <p:cNvSpPr/>
          <p:nvPr/>
        </p:nvSpPr>
        <p:spPr>
          <a:xfrm>
            <a:off x="7019118" y="1838383"/>
            <a:ext cx="1683981" cy="1379043"/>
          </a:xfrm>
          <a:custGeom>
            <a:avLst/>
            <a:gdLst>
              <a:gd name="connsiteX0" fmla="*/ 0 w 1683981"/>
              <a:gd name="connsiteY0" fmla="*/ 196351 h 1178080"/>
              <a:gd name="connsiteX1" fmla="*/ 196351 w 1683981"/>
              <a:gd name="connsiteY1" fmla="*/ 0 h 1178080"/>
              <a:gd name="connsiteX2" fmla="*/ 982322 w 1683981"/>
              <a:gd name="connsiteY2" fmla="*/ 0 h 1178080"/>
              <a:gd name="connsiteX3" fmla="*/ 982322 w 1683981"/>
              <a:gd name="connsiteY3" fmla="*/ 0 h 1178080"/>
              <a:gd name="connsiteX4" fmla="*/ 1403318 w 1683981"/>
              <a:gd name="connsiteY4" fmla="*/ 0 h 1178080"/>
              <a:gd name="connsiteX5" fmla="*/ 1487630 w 1683981"/>
              <a:gd name="connsiteY5" fmla="*/ 0 h 1178080"/>
              <a:gd name="connsiteX6" fmla="*/ 1683981 w 1683981"/>
              <a:gd name="connsiteY6" fmla="*/ 196351 h 1178080"/>
              <a:gd name="connsiteX7" fmla="*/ 1683981 w 1683981"/>
              <a:gd name="connsiteY7" fmla="*/ 687213 h 1178080"/>
              <a:gd name="connsiteX8" fmla="*/ 1683981 w 1683981"/>
              <a:gd name="connsiteY8" fmla="*/ 687213 h 1178080"/>
              <a:gd name="connsiteX9" fmla="*/ 1683981 w 1683981"/>
              <a:gd name="connsiteY9" fmla="*/ 981733 h 1178080"/>
              <a:gd name="connsiteX10" fmla="*/ 1683981 w 1683981"/>
              <a:gd name="connsiteY10" fmla="*/ 981729 h 1178080"/>
              <a:gd name="connsiteX11" fmla="*/ 1487630 w 1683981"/>
              <a:gd name="connsiteY11" fmla="*/ 1178080 h 1178080"/>
              <a:gd name="connsiteX12" fmla="*/ 1403318 w 1683981"/>
              <a:gd name="connsiteY12" fmla="*/ 1178080 h 1178080"/>
              <a:gd name="connsiteX13" fmla="*/ 984708 w 1683981"/>
              <a:gd name="connsiteY13" fmla="*/ 1523422 h 1178080"/>
              <a:gd name="connsiteX14" fmla="*/ 982322 w 1683981"/>
              <a:gd name="connsiteY14" fmla="*/ 1178080 h 1178080"/>
              <a:gd name="connsiteX15" fmla="*/ 196351 w 1683981"/>
              <a:gd name="connsiteY15" fmla="*/ 1178080 h 1178080"/>
              <a:gd name="connsiteX16" fmla="*/ 0 w 1683981"/>
              <a:gd name="connsiteY16" fmla="*/ 981729 h 1178080"/>
              <a:gd name="connsiteX17" fmla="*/ 0 w 1683981"/>
              <a:gd name="connsiteY17" fmla="*/ 981733 h 1178080"/>
              <a:gd name="connsiteX18" fmla="*/ 0 w 1683981"/>
              <a:gd name="connsiteY18" fmla="*/ 687213 h 1178080"/>
              <a:gd name="connsiteX19" fmla="*/ 0 w 1683981"/>
              <a:gd name="connsiteY19" fmla="*/ 687213 h 1178080"/>
              <a:gd name="connsiteX20" fmla="*/ 0 w 1683981"/>
              <a:gd name="connsiteY20" fmla="*/ 196351 h 1178080"/>
              <a:gd name="connsiteX0" fmla="*/ 0 w 1683981"/>
              <a:gd name="connsiteY0" fmla="*/ 196351 h 1523422"/>
              <a:gd name="connsiteX1" fmla="*/ 196351 w 1683981"/>
              <a:gd name="connsiteY1" fmla="*/ 0 h 1523422"/>
              <a:gd name="connsiteX2" fmla="*/ 982322 w 1683981"/>
              <a:gd name="connsiteY2" fmla="*/ 0 h 1523422"/>
              <a:gd name="connsiteX3" fmla="*/ 982322 w 1683981"/>
              <a:gd name="connsiteY3" fmla="*/ 0 h 1523422"/>
              <a:gd name="connsiteX4" fmla="*/ 1403318 w 1683981"/>
              <a:gd name="connsiteY4" fmla="*/ 0 h 1523422"/>
              <a:gd name="connsiteX5" fmla="*/ 1487630 w 1683981"/>
              <a:gd name="connsiteY5" fmla="*/ 0 h 1523422"/>
              <a:gd name="connsiteX6" fmla="*/ 1683981 w 1683981"/>
              <a:gd name="connsiteY6" fmla="*/ 196351 h 1523422"/>
              <a:gd name="connsiteX7" fmla="*/ 1683981 w 1683981"/>
              <a:gd name="connsiteY7" fmla="*/ 687213 h 1523422"/>
              <a:gd name="connsiteX8" fmla="*/ 1683981 w 1683981"/>
              <a:gd name="connsiteY8" fmla="*/ 687213 h 1523422"/>
              <a:gd name="connsiteX9" fmla="*/ 1683981 w 1683981"/>
              <a:gd name="connsiteY9" fmla="*/ 981733 h 1523422"/>
              <a:gd name="connsiteX10" fmla="*/ 1683981 w 1683981"/>
              <a:gd name="connsiteY10" fmla="*/ 981729 h 1523422"/>
              <a:gd name="connsiteX11" fmla="*/ 1487630 w 1683981"/>
              <a:gd name="connsiteY11" fmla="*/ 1178080 h 1523422"/>
              <a:gd name="connsiteX12" fmla="*/ 1403318 w 1683981"/>
              <a:gd name="connsiteY12" fmla="*/ 1178080 h 1523422"/>
              <a:gd name="connsiteX13" fmla="*/ 984708 w 1683981"/>
              <a:gd name="connsiteY13" fmla="*/ 1523422 h 1523422"/>
              <a:gd name="connsiteX14" fmla="*/ 1126701 w 1683981"/>
              <a:gd name="connsiteY14" fmla="*/ 1178080 h 1523422"/>
              <a:gd name="connsiteX15" fmla="*/ 196351 w 1683981"/>
              <a:gd name="connsiteY15" fmla="*/ 1178080 h 1523422"/>
              <a:gd name="connsiteX16" fmla="*/ 0 w 1683981"/>
              <a:gd name="connsiteY16" fmla="*/ 981729 h 1523422"/>
              <a:gd name="connsiteX17" fmla="*/ 0 w 1683981"/>
              <a:gd name="connsiteY17" fmla="*/ 981733 h 1523422"/>
              <a:gd name="connsiteX18" fmla="*/ 0 w 1683981"/>
              <a:gd name="connsiteY18" fmla="*/ 687213 h 1523422"/>
              <a:gd name="connsiteX19" fmla="*/ 0 w 1683981"/>
              <a:gd name="connsiteY19" fmla="*/ 687213 h 1523422"/>
              <a:gd name="connsiteX20" fmla="*/ 0 w 1683981"/>
              <a:gd name="connsiteY20" fmla="*/ 196351 h 1523422"/>
              <a:gd name="connsiteX0" fmla="*/ 0 w 1683981"/>
              <a:gd name="connsiteY0" fmla="*/ 196351 h 1523422"/>
              <a:gd name="connsiteX1" fmla="*/ 196351 w 1683981"/>
              <a:gd name="connsiteY1" fmla="*/ 0 h 1523422"/>
              <a:gd name="connsiteX2" fmla="*/ 982322 w 1683981"/>
              <a:gd name="connsiteY2" fmla="*/ 0 h 1523422"/>
              <a:gd name="connsiteX3" fmla="*/ 982322 w 1683981"/>
              <a:gd name="connsiteY3" fmla="*/ 0 h 1523422"/>
              <a:gd name="connsiteX4" fmla="*/ 1403318 w 1683981"/>
              <a:gd name="connsiteY4" fmla="*/ 0 h 1523422"/>
              <a:gd name="connsiteX5" fmla="*/ 1487630 w 1683981"/>
              <a:gd name="connsiteY5" fmla="*/ 0 h 1523422"/>
              <a:gd name="connsiteX6" fmla="*/ 1683981 w 1683981"/>
              <a:gd name="connsiteY6" fmla="*/ 196351 h 1523422"/>
              <a:gd name="connsiteX7" fmla="*/ 1683981 w 1683981"/>
              <a:gd name="connsiteY7" fmla="*/ 687213 h 1523422"/>
              <a:gd name="connsiteX8" fmla="*/ 1683981 w 1683981"/>
              <a:gd name="connsiteY8" fmla="*/ 687213 h 1523422"/>
              <a:gd name="connsiteX9" fmla="*/ 1683981 w 1683981"/>
              <a:gd name="connsiteY9" fmla="*/ 981733 h 1523422"/>
              <a:gd name="connsiteX10" fmla="*/ 1683981 w 1683981"/>
              <a:gd name="connsiteY10" fmla="*/ 981729 h 1523422"/>
              <a:gd name="connsiteX11" fmla="*/ 1487630 w 1683981"/>
              <a:gd name="connsiteY11" fmla="*/ 1178080 h 1523422"/>
              <a:gd name="connsiteX12" fmla="*/ 1345566 w 1683981"/>
              <a:gd name="connsiteY12" fmla="*/ 1178080 h 1523422"/>
              <a:gd name="connsiteX13" fmla="*/ 984708 w 1683981"/>
              <a:gd name="connsiteY13" fmla="*/ 1523422 h 1523422"/>
              <a:gd name="connsiteX14" fmla="*/ 1126701 w 1683981"/>
              <a:gd name="connsiteY14" fmla="*/ 1178080 h 1523422"/>
              <a:gd name="connsiteX15" fmla="*/ 196351 w 1683981"/>
              <a:gd name="connsiteY15" fmla="*/ 1178080 h 1523422"/>
              <a:gd name="connsiteX16" fmla="*/ 0 w 1683981"/>
              <a:gd name="connsiteY16" fmla="*/ 981729 h 1523422"/>
              <a:gd name="connsiteX17" fmla="*/ 0 w 1683981"/>
              <a:gd name="connsiteY17" fmla="*/ 981733 h 1523422"/>
              <a:gd name="connsiteX18" fmla="*/ 0 w 1683981"/>
              <a:gd name="connsiteY18" fmla="*/ 687213 h 1523422"/>
              <a:gd name="connsiteX19" fmla="*/ 0 w 1683981"/>
              <a:gd name="connsiteY19" fmla="*/ 687213 h 1523422"/>
              <a:gd name="connsiteX20" fmla="*/ 0 w 1683981"/>
              <a:gd name="connsiteY20" fmla="*/ 196351 h 1523422"/>
              <a:gd name="connsiteX0" fmla="*/ 0 w 1683981"/>
              <a:gd name="connsiteY0" fmla="*/ 196351 h 1379043"/>
              <a:gd name="connsiteX1" fmla="*/ 196351 w 1683981"/>
              <a:gd name="connsiteY1" fmla="*/ 0 h 1379043"/>
              <a:gd name="connsiteX2" fmla="*/ 982322 w 1683981"/>
              <a:gd name="connsiteY2" fmla="*/ 0 h 1379043"/>
              <a:gd name="connsiteX3" fmla="*/ 982322 w 1683981"/>
              <a:gd name="connsiteY3" fmla="*/ 0 h 1379043"/>
              <a:gd name="connsiteX4" fmla="*/ 1403318 w 1683981"/>
              <a:gd name="connsiteY4" fmla="*/ 0 h 1379043"/>
              <a:gd name="connsiteX5" fmla="*/ 1487630 w 1683981"/>
              <a:gd name="connsiteY5" fmla="*/ 0 h 1379043"/>
              <a:gd name="connsiteX6" fmla="*/ 1683981 w 1683981"/>
              <a:gd name="connsiteY6" fmla="*/ 196351 h 1379043"/>
              <a:gd name="connsiteX7" fmla="*/ 1683981 w 1683981"/>
              <a:gd name="connsiteY7" fmla="*/ 687213 h 1379043"/>
              <a:gd name="connsiteX8" fmla="*/ 1683981 w 1683981"/>
              <a:gd name="connsiteY8" fmla="*/ 687213 h 1379043"/>
              <a:gd name="connsiteX9" fmla="*/ 1683981 w 1683981"/>
              <a:gd name="connsiteY9" fmla="*/ 981733 h 1379043"/>
              <a:gd name="connsiteX10" fmla="*/ 1683981 w 1683981"/>
              <a:gd name="connsiteY10" fmla="*/ 981729 h 1379043"/>
              <a:gd name="connsiteX11" fmla="*/ 1487630 w 1683981"/>
              <a:gd name="connsiteY11" fmla="*/ 1178080 h 1379043"/>
              <a:gd name="connsiteX12" fmla="*/ 1345566 w 1683981"/>
              <a:gd name="connsiteY12" fmla="*/ 1178080 h 1379043"/>
              <a:gd name="connsiteX13" fmla="*/ 1090586 w 1683981"/>
              <a:gd name="connsiteY13" fmla="*/ 1379043 h 1379043"/>
              <a:gd name="connsiteX14" fmla="*/ 1126701 w 1683981"/>
              <a:gd name="connsiteY14" fmla="*/ 1178080 h 1379043"/>
              <a:gd name="connsiteX15" fmla="*/ 196351 w 1683981"/>
              <a:gd name="connsiteY15" fmla="*/ 1178080 h 1379043"/>
              <a:gd name="connsiteX16" fmla="*/ 0 w 1683981"/>
              <a:gd name="connsiteY16" fmla="*/ 981729 h 1379043"/>
              <a:gd name="connsiteX17" fmla="*/ 0 w 1683981"/>
              <a:gd name="connsiteY17" fmla="*/ 981733 h 1379043"/>
              <a:gd name="connsiteX18" fmla="*/ 0 w 1683981"/>
              <a:gd name="connsiteY18" fmla="*/ 687213 h 1379043"/>
              <a:gd name="connsiteX19" fmla="*/ 0 w 1683981"/>
              <a:gd name="connsiteY19" fmla="*/ 687213 h 1379043"/>
              <a:gd name="connsiteX20" fmla="*/ 0 w 1683981"/>
              <a:gd name="connsiteY20" fmla="*/ 196351 h 137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83981" h="1379043">
                <a:moveTo>
                  <a:pt x="0" y="196351"/>
                </a:moveTo>
                <a:cubicBezTo>
                  <a:pt x="0" y="87909"/>
                  <a:pt x="87909" y="0"/>
                  <a:pt x="196351" y="0"/>
                </a:cubicBezTo>
                <a:lnTo>
                  <a:pt x="982322" y="0"/>
                </a:lnTo>
                <a:lnTo>
                  <a:pt x="982322" y="0"/>
                </a:lnTo>
                <a:lnTo>
                  <a:pt x="1403318" y="0"/>
                </a:lnTo>
                <a:lnTo>
                  <a:pt x="1487630" y="0"/>
                </a:lnTo>
                <a:cubicBezTo>
                  <a:pt x="1596072" y="0"/>
                  <a:pt x="1683981" y="87909"/>
                  <a:pt x="1683981" y="196351"/>
                </a:cubicBezTo>
                <a:lnTo>
                  <a:pt x="1683981" y="687213"/>
                </a:lnTo>
                <a:lnTo>
                  <a:pt x="1683981" y="687213"/>
                </a:lnTo>
                <a:lnTo>
                  <a:pt x="1683981" y="981733"/>
                </a:lnTo>
                <a:lnTo>
                  <a:pt x="1683981" y="981729"/>
                </a:lnTo>
                <a:cubicBezTo>
                  <a:pt x="1683981" y="1090171"/>
                  <a:pt x="1596072" y="1178080"/>
                  <a:pt x="1487630" y="1178080"/>
                </a:cubicBezTo>
                <a:lnTo>
                  <a:pt x="1345566" y="1178080"/>
                </a:lnTo>
                <a:lnTo>
                  <a:pt x="1090586" y="1379043"/>
                </a:lnTo>
                <a:cubicBezTo>
                  <a:pt x="1089791" y="1263929"/>
                  <a:pt x="1127496" y="1293194"/>
                  <a:pt x="1126701" y="1178080"/>
                </a:cubicBezTo>
                <a:lnTo>
                  <a:pt x="196351" y="1178080"/>
                </a:lnTo>
                <a:cubicBezTo>
                  <a:pt x="87909" y="1178080"/>
                  <a:pt x="0" y="1090171"/>
                  <a:pt x="0" y="981729"/>
                </a:cubicBezTo>
                <a:lnTo>
                  <a:pt x="0" y="981733"/>
                </a:lnTo>
                <a:lnTo>
                  <a:pt x="0" y="687213"/>
                </a:lnTo>
                <a:lnTo>
                  <a:pt x="0" y="687213"/>
                </a:lnTo>
                <a:lnTo>
                  <a:pt x="0" y="196351"/>
                </a:lnTo>
                <a:close/>
              </a:path>
            </a:pathLst>
          </a:custGeom>
          <a:ln w="38100">
            <a:solidFill>
              <a:srgbClr val="FF6699"/>
            </a:solidFill>
          </a:ln>
          <a:effectLst>
            <a:glow rad="317500">
              <a:schemeClr val="bg1">
                <a:alpha val="40000"/>
              </a:schemeClr>
            </a:glow>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dirty="0"/>
          </a:p>
        </p:txBody>
      </p:sp>
      <p:sp>
        <p:nvSpPr>
          <p:cNvPr id="45" name="テキスト ボックス 44"/>
          <p:cNvSpPr txBox="1"/>
          <p:nvPr/>
        </p:nvSpPr>
        <p:spPr>
          <a:xfrm>
            <a:off x="7106530" y="1901066"/>
            <a:ext cx="1509153" cy="1015663"/>
          </a:xfrm>
          <a:prstGeom prst="rect">
            <a:avLst/>
          </a:prstGeom>
          <a:noFill/>
        </p:spPr>
        <p:txBody>
          <a:bodyPr wrap="square" rtlCol="0">
            <a:spAutoFit/>
          </a:bodyPr>
          <a:lstStyle/>
          <a:p>
            <a:pPr algn="ctr"/>
            <a:r>
              <a:rPr lang="en-US" altLang="ja-JP" sz="2000" b="1" dirty="0" smtClean="0">
                <a:latin typeface="HG丸ｺﾞｼｯｸM-PRO" pitchFamily="50" charset="-128"/>
                <a:ea typeface="HG丸ｺﾞｼｯｸM-PRO" pitchFamily="50" charset="-128"/>
              </a:rPr>
              <a:t>2001</a:t>
            </a:r>
            <a:r>
              <a:rPr kumimoji="1" lang="ja-JP" altLang="en-US" sz="2000" b="1" dirty="0" smtClean="0">
                <a:latin typeface="HG丸ｺﾞｼｯｸM-PRO" pitchFamily="50" charset="-128"/>
                <a:ea typeface="HG丸ｺﾞｼｯｸM-PRO" pitchFamily="50" charset="-128"/>
              </a:rPr>
              <a:t>年</a:t>
            </a:r>
            <a:endParaRPr kumimoji="1" lang="en-US" altLang="ja-JP" sz="2000" b="1" dirty="0" smtClean="0">
              <a:latin typeface="HG丸ｺﾞｼｯｸM-PRO" pitchFamily="50" charset="-128"/>
              <a:ea typeface="HG丸ｺﾞｼｯｸM-PRO" pitchFamily="50" charset="-128"/>
            </a:endParaRPr>
          </a:p>
          <a:p>
            <a:pPr algn="ctr"/>
            <a:r>
              <a:rPr lang="ja-JP" altLang="en-US" sz="2000" b="1" dirty="0">
                <a:latin typeface="HG丸ｺﾞｼｯｸM-PRO" pitchFamily="50" charset="-128"/>
                <a:ea typeface="HG丸ｺﾞｼｯｸM-PRO" pitchFamily="50" charset="-128"/>
              </a:rPr>
              <a:t>付録の</a:t>
            </a:r>
            <a:endParaRPr kumimoji="1" lang="en-US" altLang="ja-JP" sz="2000" b="1" dirty="0" smtClean="0">
              <a:latin typeface="HG丸ｺﾞｼｯｸM-PRO" pitchFamily="50" charset="-128"/>
              <a:ea typeface="HG丸ｺﾞｼｯｸM-PRO" pitchFamily="50" charset="-128"/>
            </a:endParaRPr>
          </a:p>
          <a:p>
            <a:pPr algn="ctr"/>
            <a:r>
              <a:rPr lang="ja-JP" altLang="en-US" sz="2000" b="1" dirty="0" smtClean="0">
                <a:latin typeface="HG丸ｺﾞｼｯｸM-PRO" pitchFamily="50" charset="-128"/>
                <a:ea typeface="HG丸ｺﾞｼｯｸM-PRO" pitchFamily="50" charset="-128"/>
              </a:rPr>
              <a:t>規制緩和</a:t>
            </a:r>
            <a:endParaRPr kumimoji="1" lang="ja-JP" altLang="en-US" sz="2000" b="1" dirty="0">
              <a:latin typeface="HG丸ｺﾞｼｯｸM-PRO" pitchFamily="50" charset="-128"/>
              <a:ea typeface="HG丸ｺﾞｼｯｸM-PRO" pitchFamily="50" charset="-128"/>
            </a:endParaRPr>
          </a:p>
        </p:txBody>
      </p:sp>
      <p:sp>
        <p:nvSpPr>
          <p:cNvPr id="46" name="角丸四角形 45"/>
          <p:cNvSpPr/>
          <p:nvPr/>
        </p:nvSpPr>
        <p:spPr>
          <a:xfrm>
            <a:off x="1901795" y="3902682"/>
            <a:ext cx="4176464" cy="405427"/>
          </a:xfrm>
          <a:prstGeom prst="roundRect">
            <a:avLst/>
          </a:prstGeom>
          <a:solidFill>
            <a:srgbClr val="FFCCFF"/>
          </a:solidFill>
          <a:ln w="57150">
            <a:solidFill>
              <a:srgbClr val="FF6699"/>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000" b="1" dirty="0" smtClean="0"/>
              <a:t>年々付録を付ける回数が増えている</a:t>
            </a:r>
            <a:endParaRPr kumimoji="1" lang="ja-JP" altLang="en-US" sz="2000" b="1" dirty="0"/>
          </a:p>
        </p:txBody>
      </p:sp>
    </p:spTree>
    <p:extLst>
      <p:ext uri="{BB962C8B-B14F-4D97-AF65-F5344CB8AC3E}">
        <p14:creationId xmlns:p14="http://schemas.microsoft.com/office/powerpoint/2010/main" val="177880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826" y="185975"/>
            <a:ext cx="8388932" cy="6711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スライド番号プレースホルダー 2"/>
          <p:cNvSpPr>
            <a:spLocks noGrp="1"/>
          </p:cNvSpPr>
          <p:nvPr>
            <p:ph type="sldNum" sz="quarter" idx="12"/>
          </p:nvPr>
        </p:nvSpPr>
        <p:spPr/>
        <p:txBody>
          <a:bodyPr/>
          <a:lstStyle/>
          <a:p>
            <a:r>
              <a:rPr kumimoji="1" lang="en-US" altLang="ja-JP" dirty="0" smtClean="0"/>
              <a:t>36</a:t>
            </a:r>
            <a:endParaRPr kumimoji="1" lang="ja-JP" altLang="en-US" dirty="0"/>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513802" y="5000561"/>
            <a:ext cx="1361244" cy="116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499992" y="4771646"/>
            <a:ext cx="1325349" cy="1390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490285" y="4821333"/>
            <a:ext cx="1462051" cy="134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テキスト ボックス 8"/>
          <p:cNvSpPr txBox="1"/>
          <p:nvPr/>
        </p:nvSpPr>
        <p:spPr>
          <a:xfrm>
            <a:off x="73635" y="5836427"/>
            <a:ext cx="1008112" cy="369332"/>
          </a:xfrm>
          <a:prstGeom prst="rect">
            <a:avLst/>
          </a:prstGeom>
          <a:noFill/>
        </p:spPr>
        <p:txBody>
          <a:bodyPr wrap="square" rtlCol="0">
            <a:spAutoFit/>
          </a:bodyPr>
          <a:lstStyle/>
          <a:p>
            <a:pPr algn="ctr"/>
            <a:r>
              <a:rPr kumimoji="1" lang="ja-JP" altLang="en-US" b="1" dirty="0" smtClean="0"/>
              <a:t>類似度</a:t>
            </a:r>
            <a:endParaRPr kumimoji="1" lang="ja-JP" altLang="en-US" b="1" dirty="0"/>
          </a:p>
        </p:txBody>
      </p:sp>
      <p:sp>
        <p:nvSpPr>
          <p:cNvPr id="10" name="テキスト ボックス 9"/>
          <p:cNvSpPr txBox="1"/>
          <p:nvPr/>
        </p:nvSpPr>
        <p:spPr>
          <a:xfrm>
            <a:off x="251520" y="1556792"/>
            <a:ext cx="469306" cy="369332"/>
          </a:xfrm>
          <a:prstGeom prst="rect">
            <a:avLst/>
          </a:prstGeom>
          <a:noFill/>
        </p:spPr>
        <p:txBody>
          <a:bodyPr wrap="square" rtlCol="0">
            <a:spAutoFit/>
          </a:bodyPr>
          <a:lstStyle/>
          <a:p>
            <a:r>
              <a:rPr kumimoji="1" lang="ja-JP" altLang="en-US" b="1" dirty="0" smtClean="0"/>
              <a:t>低</a:t>
            </a:r>
            <a:endParaRPr kumimoji="1" lang="ja-JP" altLang="en-US" b="1" dirty="0"/>
          </a:p>
        </p:txBody>
      </p:sp>
      <p:sp>
        <p:nvSpPr>
          <p:cNvPr id="11" name="テキスト ボックス 10"/>
          <p:cNvSpPr txBox="1"/>
          <p:nvPr/>
        </p:nvSpPr>
        <p:spPr>
          <a:xfrm>
            <a:off x="287524" y="5467095"/>
            <a:ext cx="397298" cy="369332"/>
          </a:xfrm>
          <a:prstGeom prst="rect">
            <a:avLst/>
          </a:prstGeom>
          <a:noFill/>
        </p:spPr>
        <p:txBody>
          <a:bodyPr wrap="square" rtlCol="0">
            <a:spAutoFit/>
          </a:bodyPr>
          <a:lstStyle/>
          <a:p>
            <a:r>
              <a:rPr kumimoji="1" lang="ja-JP" altLang="en-US" b="1" dirty="0" smtClean="0"/>
              <a:t>高</a:t>
            </a:r>
            <a:endParaRPr kumimoji="1" lang="ja-JP" altLang="en-US" b="1" dirty="0"/>
          </a:p>
        </p:txBody>
      </p:sp>
      <p:sp>
        <p:nvSpPr>
          <p:cNvPr id="14" name="テキスト ボックス 13"/>
          <p:cNvSpPr txBox="1"/>
          <p:nvPr/>
        </p:nvSpPr>
        <p:spPr>
          <a:xfrm>
            <a:off x="269522" y="3356882"/>
            <a:ext cx="433302" cy="369332"/>
          </a:xfrm>
          <a:prstGeom prst="rect">
            <a:avLst/>
          </a:prstGeom>
          <a:noFill/>
        </p:spPr>
        <p:txBody>
          <a:bodyPr wrap="square" rtlCol="0">
            <a:spAutoFit/>
          </a:bodyPr>
          <a:lstStyle/>
          <a:p>
            <a:r>
              <a:rPr kumimoji="1" lang="ja-JP" altLang="en-US" b="1" dirty="0" smtClean="0"/>
              <a:t>中</a:t>
            </a:r>
            <a:endParaRPr kumimoji="1" lang="ja-JP" altLang="en-US" b="1" dirty="0"/>
          </a:p>
        </p:txBody>
      </p:sp>
      <p:cxnSp>
        <p:nvCxnSpPr>
          <p:cNvPr id="16" name="直線コネクタ 15"/>
          <p:cNvCxnSpPr/>
          <p:nvPr/>
        </p:nvCxnSpPr>
        <p:spPr>
          <a:xfrm>
            <a:off x="486173" y="1926124"/>
            <a:ext cx="0" cy="1443445"/>
          </a:xfrm>
          <a:prstGeom prst="line">
            <a:avLst/>
          </a:prstGeom>
          <a:ln>
            <a:tailEnd type="none"/>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486173" y="3738901"/>
            <a:ext cx="0" cy="1634315"/>
          </a:xfrm>
          <a:prstGeom prst="line">
            <a:avLst/>
          </a:prstGeom>
          <a:ln>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89558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本調査（仮説①）の内容</a:t>
            </a:r>
            <a:endParaRPr kumimoji="1" lang="ja-JP" altLang="en-US" dirty="0"/>
          </a:p>
        </p:txBody>
      </p:sp>
      <p:sp>
        <p:nvSpPr>
          <p:cNvPr id="3" name="コンテンツ プレースホルダー 2"/>
          <p:cNvSpPr>
            <a:spLocks noGrp="1"/>
          </p:cNvSpPr>
          <p:nvPr>
            <p:ph idx="1"/>
          </p:nvPr>
        </p:nvSpPr>
        <p:spPr>
          <a:xfrm>
            <a:off x="0" y="1484785"/>
            <a:ext cx="9144000" cy="3240360"/>
          </a:xfrm>
        </p:spPr>
        <p:txBody>
          <a:bodyPr>
            <a:normAutofit/>
          </a:bodyPr>
          <a:lstStyle/>
          <a:p>
            <a:pPr marL="0" indent="0">
              <a:buNone/>
            </a:pPr>
            <a:r>
              <a:rPr lang="ja-JP" altLang="en-US" sz="2800" dirty="0" smtClean="0"/>
              <a:t>・調査</a:t>
            </a:r>
            <a:r>
              <a:rPr lang="ja-JP" altLang="en-US" sz="2800" dirty="0"/>
              <a:t>目的　　</a:t>
            </a:r>
            <a:r>
              <a:rPr lang="ja-JP" altLang="en-US" sz="2800" dirty="0" smtClean="0"/>
              <a:t>類似性の異なる付録間で許容度を比較</a:t>
            </a:r>
            <a:endParaRPr lang="en-US" altLang="ja-JP" sz="2800" dirty="0"/>
          </a:p>
          <a:p>
            <a:pPr marL="0" indent="0">
              <a:buNone/>
            </a:pPr>
            <a:r>
              <a:rPr lang="ja-JP" altLang="en-US" sz="2800" dirty="0" smtClean="0"/>
              <a:t>・調査</a:t>
            </a:r>
            <a:r>
              <a:rPr lang="ja-JP" altLang="en-US" sz="2800" dirty="0"/>
              <a:t>対象　　</a:t>
            </a:r>
            <a:r>
              <a:rPr lang="ja-JP" altLang="en-US" sz="2800" dirty="0" smtClean="0"/>
              <a:t>アナスイの既存顧客の女性</a:t>
            </a:r>
            <a:endParaRPr lang="en-US" altLang="ja-JP" sz="2800" dirty="0"/>
          </a:p>
          <a:p>
            <a:pPr marL="0" indent="0">
              <a:buNone/>
            </a:pPr>
            <a:r>
              <a:rPr lang="ja-JP" altLang="en-US" sz="2800" dirty="0" smtClean="0"/>
              <a:t>・調査</a:t>
            </a:r>
            <a:r>
              <a:rPr lang="ja-JP" altLang="en-US" sz="2800" dirty="0"/>
              <a:t>方法　　</a:t>
            </a:r>
            <a:r>
              <a:rPr lang="ja-JP" altLang="en-US" sz="2800" dirty="0" smtClean="0"/>
              <a:t>写真を用いた質問紙調査</a:t>
            </a:r>
            <a:endParaRPr lang="en-US" altLang="ja-JP" sz="2800" dirty="0"/>
          </a:p>
          <a:p>
            <a:pPr marL="0" indent="0">
              <a:buNone/>
            </a:pPr>
            <a:r>
              <a:rPr lang="ja-JP" altLang="en-US" sz="2800" dirty="0" smtClean="0"/>
              <a:t>・調査</a:t>
            </a:r>
            <a:r>
              <a:rPr lang="ja-JP" altLang="en-US" sz="2800" dirty="0"/>
              <a:t>期間　　</a:t>
            </a:r>
            <a:r>
              <a:rPr lang="en-US" altLang="ja-JP" sz="2800" dirty="0"/>
              <a:t>2012</a:t>
            </a:r>
            <a:r>
              <a:rPr lang="ja-JP" altLang="en-US" sz="2800" dirty="0"/>
              <a:t>年</a:t>
            </a:r>
            <a:r>
              <a:rPr lang="en-US" altLang="ja-JP" sz="2800" dirty="0"/>
              <a:t>12</a:t>
            </a:r>
            <a:r>
              <a:rPr lang="ja-JP" altLang="en-US" sz="2800" dirty="0"/>
              <a:t>月中旬</a:t>
            </a:r>
            <a:endParaRPr lang="en-US" altLang="ja-JP" sz="2800" dirty="0"/>
          </a:p>
          <a:p>
            <a:pPr marL="0" indent="0">
              <a:buNone/>
            </a:pPr>
            <a:r>
              <a:rPr lang="ja-JP" altLang="en-US" sz="2800" dirty="0" smtClean="0"/>
              <a:t>・サンプルサイズ　</a:t>
            </a:r>
            <a:r>
              <a:rPr lang="ja-JP" altLang="en-US" sz="2800" dirty="0"/>
              <a:t>　</a:t>
            </a:r>
            <a:r>
              <a:rPr lang="ja-JP" altLang="en-US" sz="2800" dirty="0" smtClean="0"/>
              <a:t>低○人中○人高○人</a:t>
            </a:r>
            <a:r>
              <a:rPr lang="ja-JP" altLang="en-US" sz="2800" dirty="0"/>
              <a:t>　</a:t>
            </a:r>
            <a:endParaRPr lang="en-US" altLang="ja-JP" sz="2800" dirty="0"/>
          </a:p>
          <a:p>
            <a:pPr marL="0" indent="0">
              <a:buNone/>
            </a:pPr>
            <a:r>
              <a:rPr lang="ja-JP" altLang="en-US" sz="2800" dirty="0" smtClean="0"/>
              <a:t>・分析</a:t>
            </a:r>
            <a:r>
              <a:rPr lang="ja-JP" altLang="en-US" sz="2800" dirty="0"/>
              <a:t>方法　</a:t>
            </a:r>
            <a:r>
              <a:rPr lang="ja-JP" altLang="en-US" sz="2800" dirty="0" smtClean="0"/>
              <a:t>　</a:t>
            </a:r>
            <a:r>
              <a:rPr lang="en-US" altLang="ja-JP" sz="2800" dirty="0" smtClean="0"/>
              <a:t>1</a:t>
            </a:r>
            <a:r>
              <a:rPr lang="ja-JP" altLang="en-US" sz="2800" dirty="0" smtClean="0"/>
              <a:t>要因の分散分析（被験者間計画）</a:t>
            </a:r>
            <a:endParaRPr lang="ja-JP" altLang="en-US" sz="2800" dirty="0"/>
          </a:p>
        </p:txBody>
      </p:sp>
      <p:sp>
        <p:nvSpPr>
          <p:cNvPr id="4" name="スライド番号プレースホルダー 3"/>
          <p:cNvSpPr>
            <a:spLocks noGrp="1"/>
          </p:cNvSpPr>
          <p:nvPr>
            <p:ph type="sldNum" sz="quarter" idx="12"/>
          </p:nvPr>
        </p:nvSpPr>
        <p:spPr/>
        <p:txBody>
          <a:bodyPr/>
          <a:lstStyle/>
          <a:p>
            <a:r>
              <a:rPr lang="en-US" altLang="ja-JP" dirty="0" smtClean="0"/>
              <a:t>32</a:t>
            </a:r>
            <a:endParaRPr lang="ja-JP" altLang="en-US" dirty="0"/>
          </a:p>
        </p:txBody>
      </p:sp>
    </p:spTree>
    <p:extLst>
      <p:ext uri="{BB962C8B-B14F-4D97-AF65-F5344CB8AC3E}">
        <p14:creationId xmlns:p14="http://schemas.microsoft.com/office/powerpoint/2010/main" val="8520600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本調査（仮説②）の内容</a:t>
            </a:r>
            <a:endParaRPr kumimoji="1" lang="ja-JP" altLang="en-US" dirty="0"/>
          </a:p>
        </p:txBody>
      </p:sp>
      <p:sp>
        <p:nvSpPr>
          <p:cNvPr id="3" name="コンテンツ プレースホルダー 2"/>
          <p:cNvSpPr>
            <a:spLocks noGrp="1"/>
          </p:cNvSpPr>
          <p:nvPr>
            <p:ph idx="1"/>
          </p:nvPr>
        </p:nvSpPr>
        <p:spPr>
          <a:xfrm>
            <a:off x="0" y="1484784"/>
            <a:ext cx="9144000" cy="3384376"/>
          </a:xfrm>
        </p:spPr>
        <p:txBody>
          <a:bodyPr>
            <a:normAutofit/>
          </a:bodyPr>
          <a:lstStyle/>
          <a:p>
            <a:pPr marL="0" indent="0">
              <a:buNone/>
            </a:pPr>
            <a:r>
              <a:rPr lang="ja-JP" altLang="en-US" sz="2800" dirty="0" smtClean="0"/>
              <a:t>・調査</a:t>
            </a:r>
            <a:r>
              <a:rPr lang="ja-JP" altLang="en-US" sz="2800" dirty="0"/>
              <a:t>目的　　</a:t>
            </a:r>
            <a:r>
              <a:rPr lang="ja-JP" altLang="en-US" sz="2800" dirty="0" smtClean="0"/>
              <a:t>価格帯の異なるブランド間での許容度の比較</a:t>
            </a:r>
            <a:endParaRPr lang="en-US" altLang="ja-JP" sz="2800" dirty="0"/>
          </a:p>
          <a:p>
            <a:pPr marL="0" indent="0">
              <a:buNone/>
            </a:pPr>
            <a:r>
              <a:rPr lang="ja-JP" altLang="en-US" sz="2800" dirty="0" smtClean="0"/>
              <a:t>・調査</a:t>
            </a:r>
            <a:r>
              <a:rPr lang="ja-JP" altLang="en-US" sz="2800" dirty="0"/>
              <a:t>対象　　</a:t>
            </a:r>
            <a:r>
              <a:rPr lang="ja-JP" altLang="en-US" sz="2800" dirty="0" smtClean="0"/>
              <a:t>アナスイとルイ・ヴィトンの既存顧客の女性</a:t>
            </a:r>
            <a:endParaRPr lang="en-US" altLang="ja-JP" sz="2800" dirty="0"/>
          </a:p>
          <a:p>
            <a:pPr marL="0" indent="0">
              <a:buNone/>
            </a:pPr>
            <a:r>
              <a:rPr lang="ja-JP" altLang="en-US" sz="2800" dirty="0" smtClean="0"/>
              <a:t>・調査方法</a:t>
            </a:r>
            <a:r>
              <a:rPr lang="ja-JP" altLang="en-US" sz="2800" dirty="0"/>
              <a:t>　　</a:t>
            </a:r>
            <a:r>
              <a:rPr lang="ja-JP" altLang="en-US" sz="2800" dirty="0" smtClean="0"/>
              <a:t>写真を用いた質問紙調査</a:t>
            </a:r>
            <a:endParaRPr lang="en-US" altLang="ja-JP" sz="2800" dirty="0"/>
          </a:p>
          <a:p>
            <a:pPr marL="0" indent="0">
              <a:buNone/>
            </a:pPr>
            <a:r>
              <a:rPr lang="ja-JP" altLang="en-US" sz="2800" dirty="0" smtClean="0"/>
              <a:t>・調査期間</a:t>
            </a:r>
            <a:r>
              <a:rPr lang="ja-JP" altLang="en-US" sz="2800" dirty="0"/>
              <a:t>　　</a:t>
            </a:r>
            <a:r>
              <a:rPr lang="en-US" altLang="ja-JP" sz="2800" dirty="0"/>
              <a:t>2012</a:t>
            </a:r>
            <a:r>
              <a:rPr lang="ja-JP" altLang="en-US" sz="2800" dirty="0"/>
              <a:t>年</a:t>
            </a:r>
            <a:r>
              <a:rPr lang="en-US" altLang="ja-JP" sz="2800" dirty="0"/>
              <a:t>12</a:t>
            </a:r>
            <a:r>
              <a:rPr lang="ja-JP" altLang="en-US" sz="2800" dirty="0"/>
              <a:t>月中旬</a:t>
            </a:r>
            <a:endParaRPr lang="en-US" altLang="ja-JP" sz="2800" dirty="0"/>
          </a:p>
          <a:p>
            <a:pPr marL="0" indent="0">
              <a:buNone/>
            </a:pPr>
            <a:r>
              <a:rPr lang="ja-JP" altLang="en-US" sz="2800" dirty="0" smtClean="0"/>
              <a:t>・サンプルサイズ</a:t>
            </a:r>
            <a:r>
              <a:rPr lang="ja-JP" altLang="en-US" sz="2800" dirty="0"/>
              <a:t>　</a:t>
            </a:r>
            <a:r>
              <a:rPr lang="ja-JP" altLang="en-US" sz="2800" dirty="0" smtClean="0"/>
              <a:t>アナスイ</a:t>
            </a:r>
            <a:r>
              <a:rPr lang="ja-JP" altLang="en-US" sz="2800" dirty="0" smtClean="0"/>
              <a:t>低○～ルイ低○～</a:t>
            </a:r>
            <a:r>
              <a:rPr lang="ja-JP" altLang="en-US" sz="2800" dirty="0"/>
              <a:t>　</a:t>
            </a:r>
            <a:endParaRPr lang="en-US" altLang="ja-JP" sz="2800" dirty="0"/>
          </a:p>
          <a:p>
            <a:pPr marL="0" indent="0">
              <a:buNone/>
            </a:pPr>
            <a:r>
              <a:rPr lang="ja-JP" altLang="en-US" sz="2800" dirty="0"/>
              <a:t>・</a:t>
            </a:r>
            <a:r>
              <a:rPr lang="ja-JP" altLang="en-US" sz="2800" dirty="0" smtClean="0"/>
              <a:t>分析</a:t>
            </a:r>
            <a:r>
              <a:rPr lang="ja-JP" altLang="en-US" sz="2800" dirty="0"/>
              <a:t>方法　　</a:t>
            </a:r>
            <a:r>
              <a:rPr lang="ja-JP" altLang="en-US" sz="2800" dirty="0" smtClean="0"/>
              <a:t>２要因の分散分析</a:t>
            </a:r>
            <a:endParaRPr lang="ja-JP" altLang="en-US" sz="2800" dirty="0"/>
          </a:p>
        </p:txBody>
      </p:sp>
      <p:sp>
        <p:nvSpPr>
          <p:cNvPr id="4" name="スライド番号プレースホルダー 3"/>
          <p:cNvSpPr>
            <a:spLocks noGrp="1"/>
          </p:cNvSpPr>
          <p:nvPr>
            <p:ph type="sldNum" sz="quarter" idx="12"/>
          </p:nvPr>
        </p:nvSpPr>
        <p:spPr/>
        <p:txBody>
          <a:bodyPr/>
          <a:lstStyle/>
          <a:p>
            <a:r>
              <a:rPr lang="en-US" altLang="ja-JP" dirty="0" smtClean="0"/>
              <a:t>32</a:t>
            </a:r>
            <a:endParaRPr lang="ja-JP" altLang="en-US" dirty="0"/>
          </a:p>
        </p:txBody>
      </p:sp>
    </p:spTree>
    <p:extLst>
      <p:ext uri="{BB962C8B-B14F-4D97-AF65-F5344CB8AC3E}">
        <p14:creationId xmlns:p14="http://schemas.microsoft.com/office/powerpoint/2010/main" val="852060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本調査</a:t>
            </a:r>
            <a:endParaRPr kumimoji="1" lang="ja-JP" altLang="en-US" dirty="0"/>
          </a:p>
        </p:txBody>
      </p:sp>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43</a:t>
            </a:fld>
            <a:endParaRPr kumimoji="1" lang="ja-JP" altLang="en-US"/>
          </a:p>
        </p:txBody>
      </p:sp>
    </p:spTree>
    <p:extLst>
      <p:ext uri="{BB962C8B-B14F-4D97-AF65-F5344CB8AC3E}">
        <p14:creationId xmlns:p14="http://schemas.microsoft.com/office/powerpoint/2010/main" val="20761609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endParaRPr kumimoji="1" lang="ja-JP" altLang="en-US" dirty="0"/>
          </a:p>
        </p:txBody>
      </p:sp>
      <p:sp>
        <p:nvSpPr>
          <p:cNvPr id="4" name="スライド番号プレースホルダー 3"/>
          <p:cNvSpPr>
            <a:spLocks noGrp="1"/>
          </p:cNvSpPr>
          <p:nvPr>
            <p:ph type="sldNum" sz="quarter" idx="12"/>
          </p:nvPr>
        </p:nvSpPr>
        <p:spPr/>
        <p:txBody>
          <a:bodyPr/>
          <a:lstStyle/>
          <a:p>
            <a:r>
              <a:rPr lang="en-US" altLang="ja-JP" dirty="0" smtClean="0"/>
              <a:t>41</a:t>
            </a:r>
            <a:endParaRPr lang="ja-JP" altLang="en-US" dirty="0"/>
          </a:p>
        </p:txBody>
      </p:sp>
      <p:sp>
        <p:nvSpPr>
          <p:cNvPr id="3" name="テキスト ボックス 2"/>
          <p:cNvSpPr txBox="1"/>
          <p:nvPr/>
        </p:nvSpPr>
        <p:spPr>
          <a:xfrm>
            <a:off x="251520" y="1268760"/>
            <a:ext cx="8892480" cy="4062651"/>
          </a:xfrm>
          <a:prstGeom prst="rect">
            <a:avLst/>
          </a:prstGeom>
          <a:noFill/>
        </p:spPr>
        <p:txBody>
          <a:bodyPr wrap="square" rtlCol="0">
            <a:spAutoFit/>
          </a:bodyPr>
          <a:lstStyle/>
          <a:p>
            <a:r>
              <a:rPr kumimoji="1" lang="ja-JP" altLang="en-US" sz="2000" dirty="0" smtClean="0"/>
              <a:t>価値共創時代のブランド戦略</a:t>
            </a:r>
            <a:r>
              <a:rPr lang="en-US" altLang="ja-JP" sz="2000" dirty="0"/>
              <a:t>―</a:t>
            </a:r>
            <a:r>
              <a:rPr kumimoji="1" lang="ja-JP" altLang="en-US" sz="2000" dirty="0" smtClean="0"/>
              <a:t>脱コモディティ化への挑戦</a:t>
            </a:r>
            <a:r>
              <a:rPr lang="en-US" altLang="ja-JP" sz="2000" dirty="0"/>
              <a:t>―</a:t>
            </a:r>
            <a:r>
              <a:rPr kumimoji="1" lang="ja-JP" altLang="en-US" sz="2000" dirty="0" smtClean="0"/>
              <a:t>　（青木幸弘</a:t>
            </a:r>
            <a:r>
              <a:rPr kumimoji="1" lang="en-US" altLang="ja-JP" sz="2000" dirty="0" smtClean="0"/>
              <a:t>2011</a:t>
            </a:r>
            <a:r>
              <a:rPr kumimoji="1" lang="ja-JP" altLang="en-US" sz="2000" dirty="0" smtClean="0"/>
              <a:t>）</a:t>
            </a:r>
            <a:endParaRPr kumimoji="1" lang="en-US" altLang="ja-JP" sz="2000" dirty="0" smtClean="0"/>
          </a:p>
          <a:p>
            <a:r>
              <a:rPr lang="ja-JP" altLang="en-US" sz="2000" dirty="0" smtClean="0"/>
              <a:t>ラグジュアリー戦略　（Ｊ・Ｎ・カプフェレス　Ｖ・バスティアン）</a:t>
            </a:r>
            <a:endParaRPr lang="en-US" altLang="ja-JP" sz="2000" dirty="0" smtClean="0"/>
          </a:p>
          <a:p>
            <a:r>
              <a:rPr kumimoji="1" lang="ja-JP" altLang="en-US" sz="2000" dirty="0" smtClean="0"/>
              <a:t>マーケティング用語辞典　（和田充夫　</a:t>
            </a:r>
            <a:r>
              <a:rPr kumimoji="1" lang="en-US" altLang="ja-JP" sz="2000" dirty="0" smtClean="0"/>
              <a:t>2005</a:t>
            </a:r>
            <a:r>
              <a:rPr kumimoji="1" lang="ja-JP" altLang="en-US" sz="2000" dirty="0" smtClean="0"/>
              <a:t>）</a:t>
            </a:r>
            <a:endParaRPr kumimoji="1" lang="en-US" altLang="ja-JP" sz="2000" dirty="0" smtClean="0"/>
          </a:p>
          <a:p>
            <a:r>
              <a:rPr lang="ja-JP" altLang="en-US" sz="2000" dirty="0"/>
              <a:t>雑誌</a:t>
            </a:r>
            <a:r>
              <a:rPr lang="en-US" altLang="ja-JP" sz="2000" dirty="0"/>
              <a:t>×</a:t>
            </a:r>
            <a:r>
              <a:rPr lang="ja-JP" altLang="en-US" sz="2000" dirty="0"/>
              <a:t>ブランドのコラボレーション付録</a:t>
            </a:r>
            <a:r>
              <a:rPr lang="ja-JP" altLang="en-US" sz="2000" dirty="0" smtClean="0"/>
              <a:t>がブランドエクイティ</a:t>
            </a:r>
            <a:r>
              <a:rPr lang="ja-JP" altLang="en-US" sz="2000" dirty="0"/>
              <a:t>に及ぼす</a:t>
            </a:r>
            <a:r>
              <a:rPr lang="ja-JP" altLang="en-US" sz="2000" dirty="0" smtClean="0"/>
              <a:t>影響</a:t>
            </a:r>
            <a:r>
              <a:rPr lang="en-US" altLang="ja-JP" sz="2000" dirty="0" smtClean="0"/>
              <a:t>(</a:t>
            </a:r>
            <a:r>
              <a:rPr lang="ja-JP" altLang="en-US" sz="2000" dirty="0" smtClean="0"/>
              <a:t>吉岡すみれ</a:t>
            </a:r>
            <a:r>
              <a:rPr lang="en-US" altLang="ja-JP" sz="2000" dirty="0" smtClean="0"/>
              <a:t>2010)</a:t>
            </a:r>
            <a:r>
              <a:rPr lang="ja-JP" altLang="en-US" sz="2000" dirty="0" smtClean="0"/>
              <a:t>日経広告研究所報</a:t>
            </a:r>
            <a:r>
              <a:rPr lang="en-US" altLang="ja-JP" sz="2000" dirty="0" smtClean="0"/>
              <a:t>252</a:t>
            </a:r>
            <a:r>
              <a:rPr lang="ja-JP" altLang="en-US" sz="2000" dirty="0" smtClean="0"/>
              <a:t>号</a:t>
            </a:r>
            <a:endParaRPr lang="en-US" altLang="ja-JP" sz="2000" dirty="0" smtClean="0"/>
          </a:p>
          <a:p>
            <a:r>
              <a:rPr lang="ja-JP" altLang="en-US" sz="2000" dirty="0" smtClean="0"/>
              <a:t>出版</a:t>
            </a:r>
            <a:r>
              <a:rPr lang="ja-JP" altLang="en-US" sz="2000" dirty="0"/>
              <a:t>指標年報　</a:t>
            </a:r>
            <a:r>
              <a:rPr lang="en-US" altLang="ja-JP" sz="2000" dirty="0"/>
              <a:t>2004</a:t>
            </a:r>
            <a:r>
              <a:rPr lang="ja-JP" altLang="en-US" sz="2000" dirty="0"/>
              <a:t>～</a:t>
            </a:r>
            <a:r>
              <a:rPr lang="en-US" altLang="ja-JP" sz="2000" dirty="0"/>
              <a:t>2012</a:t>
            </a:r>
            <a:r>
              <a:rPr lang="ja-JP" altLang="en-US" sz="2000" dirty="0"/>
              <a:t>年</a:t>
            </a:r>
          </a:p>
          <a:p>
            <a:r>
              <a:rPr lang="ja-JP" altLang="en-US" sz="2000" dirty="0" smtClean="0"/>
              <a:t>日本</a:t>
            </a:r>
            <a:r>
              <a:rPr lang="ja-JP" altLang="en-US" sz="2000" dirty="0"/>
              <a:t>経済新聞　</a:t>
            </a:r>
            <a:r>
              <a:rPr lang="en-US" altLang="ja-JP" sz="2000" dirty="0"/>
              <a:t>2011</a:t>
            </a:r>
            <a:r>
              <a:rPr lang="ja-JP" altLang="en-US" sz="2000" dirty="0"/>
              <a:t>年</a:t>
            </a:r>
            <a:r>
              <a:rPr lang="en-US" altLang="ja-JP" sz="2000" dirty="0"/>
              <a:t>8</a:t>
            </a:r>
            <a:r>
              <a:rPr lang="ja-JP" altLang="en-US" sz="2000" dirty="0"/>
              <a:t>月</a:t>
            </a:r>
            <a:r>
              <a:rPr lang="en-US" altLang="ja-JP" sz="2000" dirty="0"/>
              <a:t>9</a:t>
            </a:r>
            <a:r>
              <a:rPr lang="ja-JP" altLang="en-US" sz="2000" dirty="0" smtClean="0"/>
              <a:t>日号</a:t>
            </a:r>
          </a:p>
          <a:p>
            <a:r>
              <a:rPr lang="ja-JP" altLang="en-US" sz="2000" dirty="0" smtClean="0"/>
              <a:t>日経ビジネス　</a:t>
            </a:r>
            <a:r>
              <a:rPr lang="en-US" altLang="ja-JP" sz="2000" dirty="0" smtClean="0"/>
              <a:t>2008</a:t>
            </a:r>
            <a:r>
              <a:rPr lang="ja-JP" altLang="en-US" sz="2000" dirty="0" smtClean="0"/>
              <a:t>年</a:t>
            </a:r>
            <a:r>
              <a:rPr lang="en-US" altLang="ja-JP" sz="2000" dirty="0" smtClean="0"/>
              <a:t>8</a:t>
            </a:r>
            <a:r>
              <a:rPr lang="ja-JP" altLang="en-US" sz="2000" dirty="0" smtClean="0"/>
              <a:t>月</a:t>
            </a:r>
            <a:r>
              <a:rPr lang="en-US" altLang="ja-JP" sz="2000" dirty="0" smtClean="0"/>
              <a:t>4</a:t>
            </a:r>
            <a:r>
              <a:rPr lang="ja-JP" altLang="en-US" sz="2000" dirty="0" smtClean="0"/>
              <a:t>日号</a:t>
            </a:r>
          </a:p>
          <a:p>
            <a:r>
              <a:rPr lang="ja-JP" altLang="en-US" sz="2000" dirty="0" smtClean="0"/>
              <a:t>日経</a:t>
            </a:r>
            <a:r>
              <a:rPr lang="ja-JP" altLang="en-US" sz="2000" dirty="0"/>
              <a:t>ビジネス　</a:t>
            </a:r>
            <a:r>
              <a:rPr lang="en-US" altLang="ja-JP" sz="2000" dirty="0"/>
              <a:t>2010</a:t>
            </a:r>
            <a:r>
              <a:rPr lang="ja-JP" altLang="en-US" sz="2000" dirty="0"/>
              <a:t>年</a:t>
            </a:r>
            <a:r>
              <a:rPr lang="en-US" altLang="ja-JP" sz="2000" dirty="0"/>
              <a:t>7</a:t>
            </a:r>
            <a:r>
              <a:rPr lang="ja-JP" altLang="en-US" sz="2000" dirty="0"/>
              <a:t>月</a:t>
            </a:r>
            <a:r>
              <a:rPr lang="en-US" altLang="ja-JP" sz="2000" dirty="0"/>
              <a:t>12</a:t>
            </a:r>
            <a:r>
              <a:rPr lang="ja-JP" altLang="en-US" sz="2000" dirty="0"/>
              <a:t>日号</a:t>
            </a:r>
          </a:p>
          <a:p>
            <a:r>
              <a:rPr lang="ja-JP" altLang="en-US" sz="2000" dirty="0" smtClean="0"/>
              <a:t>東洋</a:t>
            </a:r>
            <a:r>
              <a:rPr lang="ja-JP" altLang="en-US" sz="2000" dirty="0"/>
              <a:t>経済オンライン　</a:t>
            </a:r>
            <a:r>
              <a:rPr lang="en-US" altLang="ja-JP" sz="2000" dirty="0"/>
              <a:t>2012</a:t>
            </a:r>
            <a:r>
              <a:rPr lang="ja-JP" altLang="en-US" sz="2000" dirty="0"/>
              <a:t>年</a:t>
            </a:r>
            <a:r>
              <a:rPr lang="en-US" altLang="ja-JP" sz="2000" dirty="0"/>
              <a:t>8</a:t>
            </a:r>
            <a:r>
              <a:rPr lang="ja-JP" altLang="en-US" sz="2000" dirty="0"/>
              <a:t>月</a:t>
            </a:r>
            <a:r>
              <a:rPr lang="en-US" altLang="ja-JP" sz="2000" dirty="0"/>
              <a:t>3</a:t>
            </a:r>
            <a:r>
              <a:rPr lang="ja-JP" altLang="en-US" sz="2000" dirty="0"/>
              <a:t>日号</a:t>
            </a:r>
          </a:p>
          <a:p>
            <a:r>
              <a:rPr lang="ja-JP" altLang="en-US" sz="2000" dirty="0" smtClean="0"/>
              <a:t>編集</a:t>
            </a:r>
            <a:r>
              <a:rPr lang="ja-JP" altLang="en-US" sz="2000" dirty="0"/>
              <a:t>会議　第</a:t>
            </a:r>
            <a:r>
              <a:rPr lang="en-US" altLang="ja-JP" sz="2000" dirty="0"/>
              <a:t>95</a:t>
            </a:r>
            <a:r>
              <a:rPr lang="ja-JP" altLang="en-US" sz="2000" dirty="0"/>
              <a:t>号</a:t>
            </a:r>
          </a:p>
          <a:p>
            <a:r>
              <a:rPr lang="ja-JP" altLang="en-US" sz="2000" dirty="0" smtClean="0"/>
              <a:t>出版</a:t>
            </a:r>
            <a:r>
              <a:rPr lang="ja-JP" altLang="en-US" sz="2000" dirty="0"/>
              <a:t>年鑑　</a:t>
            </a:r>
            <a:r>
              <a:rPr lang="en-US" altLang="ja-JP" sz="2000" dirty="0"/>
              <a:t>ABC</a:t>
            </a:r>
          </a:p>
          <a:p>
            <a:endParaRPr kumimoji="1" lang="ja-JP" altLang="en-US" dirty="0"/>
          </a:p>
        </p:txBody>
      </p:sp>
    </p:spTree>
    <p:extLst>
      <p:ext uri="{BB962C8B-B14F-4D97-AF65-F5344CB8AC3E}">
        <p14:creationId xmlns:p14="http://schemas.microsoft.com/office/powerpoint/2010/main" val="24309677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r>
              <a:rPr kumimoji="1" lang="en-US" altLang="ja-JP" dirty="0" smtClean="0"/>
              <a:t>42</a:t>
            </a:r>
            <a:endParaRPr kumimoji="1" lang="ja-JP" altLang="en-US" dirty="0"/>
          </a:p>
        </p:txBody>
      </p:sp>
      <p:pic>
        <p:nvPicPr>
          <p:cNvPr id="4" name="Picture 5"/>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222" b="90278" l="1249" r="99688">
                        <a14:foregroundMark x1="41935" y1="48333" x2="41935" y2="48333"/>
                        <a14:foregroundMark x1="42976" y1="48750" x2="42976" y2="48750"/>
                      </a14:backgroundRemoval>
                    </a14:imgEffect>
                  </a14:imgLayer>
                </a14:imgProps>
              </a:ext>
              <a:ext uri="{28A0092B-C50C-407E-A947-70E740481C1C}">
                <a14:useLocalDpi xmlns:a14="http://schemas.microsoft.com/office/drawing/2010/main" val="0"/>
              </a:ext>
            </a:extLst>
          </a:blip>
          <a:srcRect/>
          <a:stretch>
            <a:fillRect/>
          </a:stretch>
        </p:blipFill>
        <p:spPr bwMode="auto">
          <a:xfrm>
            <a:off x="-17582" y="620688"/>
            <a:ext cx="91535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1439651" y="2276872"/>
            <a:ext cx="6264697" cy="1643410"/>
          </a:xfrm>
          <a:prstGeom prst="rect">
            <a:avLst/>
          </a:prstGeom>
          <a:noFill/>
        </p:spPr>
        <p:txBody>
          <a:bodyPr wrap="none" lIns="91440" tIns="45720" rIns="91440" bIns="45720">
            <a:prstTxWarp prst="textArchUp">
              <a:avLst>
                <a:gd name="adj" fmla="val 10983736"/>
              </a:avLst>
            </a:prstTxWarp>
            <a:spAutoFit/>
          </a:bodyPr>
          <a:lstStyle/>
          <a:p>
            <a:pPr algn="ctr"/>
            <a:r>
              <a:rPr lang="ja-JP" altLang="en-US" sz="5400" b="1" cap="none" spc="0" dirty="0" smtClean="0">
                <a:ln w="18000">
                  <a:solidFill>
                    <a:schemeClr val="tx2"/>
                  </a:solidFill>
                  <a:prstDash val="solid"/>
                  <a:miter lim="800000"/>
                </a:ln>
                <a:solidFill>
                  <a:schemeClr val="bg1"/>
                </a:solidFill>
                <a:effectLst>
                  <a:outerShdw blurRad="25500" dist="23000" dir="7020000" algn="tl">
                    <a:srgbClr val="000000">
                      <a:alpha val="50000"/>
                    </a:srgbClr>
                  </a:outerShdw>
                </a:effectLst>
              </a:rPr>
              <a:t>ご清聴ありがとうございました</a:t>
            </a:r>
            <a:endParaRPr lang="ja-JP" altLang="en-US" sz="5400" b="1" cap="none" spc="0" dirty="0">
              <a:ln w="18000">
                <a:solidFill>
                  <a:schemeClr val="tx2"/>
                </a:solidFill>
                <a:prstDash val="solid"/>
                <a:miter lim="800000"/>
              </a:ln>
              <a:solidFill>
                <a:schemeClr val="bg1"/>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363898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p:cNvCxnSpPr/>
          <p:nvPr/>
        </p:nvCxnSpPr>
        <p:spPr>
          <a:xfrm>
            <a:off x="251520" y="1196752"/>
            <a:ext cx="8640960" cy="0"/>
          </a:xfrm>
          <a:prstGeom prst="line">
            <a:avLst/>
          </a:prstGeom>
          <a:ln/>
        </p:spPr>
        <p:style>
          <a:lnRef idx="2">
            <a:schemeClr val="accent5"/>
          </a:lnRef>
          <a:fillRef idx="0">
            <a:schemeClr val="accent5"/>
          </a:fillRef>
          <a:effectRef idx="1">
            <a:schemeClr val="accent5"/>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99" y="1340768"/>
            <a:ext cx="8136904"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スライド番号プレースホルダー 2"/>
          <p:cNvSpPr>
            <a:spLocks noGrp="1"/>
          </p:cNvSpPr>
          <p:nvPr>
            <p:ph type="sldNum" sz="quarter" idx="12"/>
          </p:nvPr>
        </p:nvSpPr>
        <p:spPr/>
        <p:txBody>
          <a:bodyPr/>
          <a:lstStyle/>
          <a:p>
            <a:fld id="{A2B17106-9453-43BE-954C-8C89DC38CEFF}" type="slidenum">
              <a:rPr kumimoji="1" lang="ja-JP" altLang="en-US" sz="1800" smtClean="0">
                <a:latin typeface="HGPｺﾞｼｯｸE" pitchFamily="50" charset="-128"/>
                <a:ea typeface="HGPｺﾞｼｯｸE" pitchFamily="50" charset="-128"/>
              </a:rPr>
              <a:t>5</a:t>
            </a:fld>
            <a:endParaRPr kumimoji="1" lang="ja-JP" altLang="en-US" sz="1800" dirty="0">
              <a:latin typeface="HGPｺﾞｼｯｸE" pitchFamily="50" charset="-128"/>
              <a:ea typeface="HGPｺﾞｼｯｸE" pitchFamily="50" charset="-128"/>
            </a:endParaRPr>
          </a:p>
        </p:txBody>
      </p:sp>
      <p:sp>
        <p:nvSpPr>
          <p:cNvPr id="4" name="テキスト ボックス 3"/>
          <p:cNvSpPr txBox="1"/>
          <p:nvPr/>
        </p:nvSpPr>
        <p:spPr>
          <a:xfrm>
            <a:off x="251520" y="332656"/>
            <a:ext cx="8640960" cy="769441"/>
          </a:xfrm>
          <a:prstGeom prst="rect">
            <a:avLst/>
          </a:prstGeom>
          <a:noFill/>
        </p:spPr>
        <p:txBody>
          <a:bodyPr wrap="square" rtlCol="0">
            <a:spAutoFit/>
          </a:bodyPr>
          <a:lstStyle/>
          <a:p>
            <a:pPr algn="ctr"/>
            <a:r>
              <a:rPr kumimoji="1" lang="ja-JP" altLang="en-US" sz="4400" b="1" dirty="0" smtClean="0"/>
              <a:t>書店での置かれ方</a:t>
            </a:r>
            <a:endParaRPr kumimoji="1" lang="ja-JP" altLang="en-US" sz="4400" b="1" dirty="0"/>
          </a:p>
        </p:txBody>
      </p:sp>
    </p:spTree>
    <p:extLst>
      <p:ext uri="{BB962C8B-B14F-4D97-AF65-F5344CB8AC3E}">
        <p14:creationId xmlns:p14="http://schemas.microsoft.com/office/powerpoint/2010/main" val="20804079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311831" y="142503"/>
            <a:ext cx="8640960" cy="778098"/>
          </a:xfrm>
        </p:spPr>
        <p:txBody>
          <a:bodyPr/>
          <a:lstStyle/>
          <a:p>
            <a:r>
              <a:rPr kumimoji="1" lang="ja-JP" altLang="en-US" dirty="0" smtClean="0"/>
              <a:t>付録付き雑誌のメリット</a:t>
            </a:r>
            <a:endParaRPr kumimoji="1" lang="ja-JP" altLang="en-US" dirty="0"/>
          </a:p>
        </p:txBody>
      </p:sp>
      <p:sp>
        <p:nvSpPr>
          <p:cNvPr id="3" name="スライド番号プレースホルダー 2"/>
          <p:cNvSpPr>
            <a:spLocks noGrp="1"/>
          </p:cNvSpPr>
          <p:nvPr>
            <p:ph type="sldNum" sz="quarter" idx="12"/>
          </p:nvPr>
        </p:nvSpPr>
        <p:spPr/>
        <p:txBody>
          <a:bodyPr/>
          <a:lstStyle/>
          <a:p>
            <a:fld id="{A8635098-06A4-4D78-8ADD-EAB592233580}" type="slidenum">
              <a:rPr lang="ja-JP" altLang="en-US" smtClean="0"/>
              <a:pPr/>
              <a:t>6</a:t>
            </a:fld>
            <a:endParaRPr lang="ja-JP" altLang="en-US"/>
          </a:p>
        </p:txBody>
      </p:sp>
      <p:sp>
        <p:nvSpPr>
          <p:cNvPr id="38" name="正方形/長方形 37"/>
          <p:cNvSpPr/>
          <p:nvPr/>
        </p:nvSpPr>
        <p:spPr>
          <a:xfrm>
            <a:off x="249827" y="5085184"/>
            <a:ext cx="8642653" cy="1152128"/>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p:nvGrpSpPr>
        <p:grpSpPr>
          <a:xfrm>
            <a:off x="263478" y="5150662"/>
            <a:ext cx="2620951" cy="1021172"/>
            <a:chOff x="3474450" y="1313185"/>
            <a:chExt cx="2190543" cy="1021172"/>
          </a:xfrm>
        </p:grpSpPr>
        <p:sp>
          <p:nvSpPr>
            <p:cNvPr id="12" name="円/楕円 11"/>
            <p:cNvSpPr/>
            <p:nvPr/>
          </p:nvSpPr>
          <p:spPr>
            <a:xfrm>
              <a:off x="3474450" y="1313185"/>
              <a:ext cx="2190543" cy="102117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629693" y="1357226"/>
              <a:ext cx="1923957" cy="954107"/>
            </a:xfrm>
            <a:prstGeom prst="rect">
              <a:avLst/>
            </a:prstGeom>
            <a:noFill/>
          </p:spPr>
          <p:txBody>
            <a:bodyPr wrap="square" rtlCol="0">
              <a:spAutoFit/>
            </a:bodyPr>
            <a:lstStyle/>
            <a:p>
              <a:pPr algn="ctr"/>
              <a:r>
                <a:rPr lang="ja-JP" altLang="en-US" sz="2800" b="1" dirty="0" smtClean="0">
                  <a:solidFill>
                    <a:schemeClr val="bg1"/>
                  </a:solidFill>
                </a:rPr>
                <a:t>ファッション</a:t>
              </a:r>
              <a:endParaRPr lang="en-US" altLang="ja-JP" sz="2800" b="1" dirty="0" smtClean="0">
                <a:solidFill>
                  <a:schemeClr val="bg1"/>
                </a:solidFill>
              </a:endParaRPr>
            </a:p>
            <a:p>
              <a:pPr algn="ctr"/>
              <a:r>
                <a:rPr kumimoji="1" lang="ja-JP" altLang="en-US" sz="2800" b="1" dirty="0">
                  <a:solidFill>
                    <a:schemeClr val="bg1"/>
                  </a:solidFill>
                </a:rPr>
                <a:t>ブランド</a:t>
              </a:r>
            </a:p>
          </p:txBody>
        </p:sp>
      </p:grpSp>
      <p:sp>
        <p:nvSpPr>
          <p:cNvPr id="29" name="正方形/長方形 28"/>
          <p:cNvSpPr/>
          <p:nvPr/>
        </p:nvSpPr>
        <p:spPr>
          <a:xfrm>
            <a:off x="3059832" y="5085184"/>
            <a:ext cx="5708044" cy="1015663"/>
          </a:xfrm>
          <a:prstGeom prst="rect">
            <a:avLst/>
          </a:prstGeom>
        </p:spPr>
        <p:txBody>
          <a:bodyPr wrap="square">
            <a:spAutoFit/>
          </a:bodyPr>
          <a:lstStyle/>
          <a:p>
            <a:r>
              <a:rPr lang="ja-JP" altLang="en-US" sz="2000" b="1" dirty="0" smtClean="0"/>
              <a:t>・アパレル</a:t>
            </a:r>
            <a:r>
              <a:rPr lang="ja-JP" altLang="en-US" sz="2000" b="1" dirty="0"/>
              <a:t>不況を背景に</a:t>
            </a:r>
            <a:r>
              <a:rPr lang="ja-JP" altLang="en-US" sz="2000" b="1" dirty="0" smtClean="0"/>
              <a:t>、新規顧客獲得のための</a:t>
            </a:r>
            <a:endParaRPr lang="en-US" altLang="ja-JP" sz="2000" b="1" dirty="0" smtClean="0"/>
          </a:p>
          <a:p>
            <a:r>
              <a:rPr lang="ja-JP" altLang="en-US" sz="2000" b="1" dirty="0" smtClean="0"/>
              <a:t>　認知度アップ</a:t>
            </a:r>
            <a:endParaRPr lang="en-US" altLang="ja-JP" sz="2000" b="1" dirty="0" smtClean="0"/>
          </a:p>
          <a:p>
            <a:r>
              <a:rPr lang="ja-JP" altLang="en-US" sz="2000" b="1" dirty="0" smtClean="0"/>
              <a:t>・広告料</a:t>
            </a:r>
            <a:r>
              <a:rPr lang="ja-JP" altLang="en-US" sz="2000" b="1" dirty="0"/>
              <a:t>を支払うことなく宣伝効果が</a:t>
            </a:r>
            <a:r>
              <a:rPr lang="ja-JP" altLang="en-US" sz="2000" b="1" dirty="0" smtClean="0"/>
              <a:t>見込める</a:t>
            </a:r>
            <a:endParaRPr lang="en-US" altLang="ja-JP" sz="2000" b="1" dirty="0"/>
          </a:p>
        </p:txBody>
      </p:sp>
      <p:sp>
        <p:nvSpPr>
          <p:cNvPr id="37" name="正方形/長方形 36"/>
          <p:cNvSpPr/>
          <p:nvPr/>
        </p:nvSpPr>
        <p:spPr>
          <a:xfrm>
            <a:off x="263478" y="3709854"/>
            <a:ext cx="8629002" cy="1231314"/>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p:cNvGrpSpPr/>
          <p:nvPr/>
        </p:nvGrpSpPr>
        <p:grpSpPr>
          <a:xfrm>
            <a:off x="263478" y="3792476"/>
            <a:ext cx="2620950" cy="1066069"/>
            <a:chOff x="831838" y="4012484"/>
            <a:chExt cx="2164452" cy="1066069"/>
          </a:xfrm>
        </p:grpSpPr>
        <p:sp>
          <p:nvSpPr>
            <p:cNvPr id="9" name="円/楕円 8"/>
            <p:cNvSpPr/>
            <p:nvPr/>
          </p:nvSpPr>
          <p:spPr>
            <a:xfrm>
              <a:off x="831838" y="4012484"/>
              <a:ext cx="2164452" cy="1066069"/>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035333" y="4191575"/>
              <a:ext cx="1757460" cy="707887"/>
            </a:xfrm>
            <a:prstGeom prst="rect">
              <a:avLst/>
            </a:prstGeom>
            <a:noFill/>
          </p:spPr>
          <p:txBody>
            <a:bodyPr wrap="square" rtlCol="0">
              <a:spAutoFit/>
            </a:bodyPr>
            <a:lstStyle/>
            <a:p>
              <a:pPr algn="ctr"/>
              <a:r>
                <a:rPr lang="ja-JP" altLang="en-US" sz="4000" dirty="0">
                  <a:solidFill>
                    <a:schemeClr val="bg1"/>
                  </a:solidFill>
                </a:rPr>
                <a:t>消費者</a:t>
              </a:r>
              <a:endParaRPr kumimoji="1" lang="ja-JP" altLang="en-US" sz="4000" dirty="0">
                <a:solidFill>
                  <a:schemeClr val="bg1"/>
                </a:solidFill>
              </a:endParaRPr>
            </a:p>
          </p:txBody>
        </p:sp>
      </p:grpSp>
      <p:sp>
        <p:nvSpPr>
          <p:cNvPr id="30" name="正方形/長方形 29"/>
          <p:cNvSpPr/>
          <p:nvPr/>
        </p:nvSpPr>
        <p:spPr>
          <a:xfrm>
            <a:off x="3059832" y="3817678"/>
            <a:ext cx="5990316" cy="1015663"/>
          </a:xfrm>
          <a:prstGeom prst="rect">
            <a:avLst/>
          </a:prstGeom>
        </p:spPr>
        <p:txBody>
          <a:bodyPr wrap="square">
            <a:spAutoFit/>
          </a:bodyPr>
          <a:lstStyle/>
          <a:p>
            <a:pPr>
              <a:defRPr/>
            </a:pPr>
            <a:r>
              <a:rPr lang="ja-JP" altLang="en-US" sz="2000" b="1" dirty="0" smtClean="0"/>
              <a:t>・普段はなかなか手が届かない有名ブランドの</a:t>
            </a:r>
            <a:r>
              <a:rPr lang="ja-JP" altLang="en-US" sz="2000" b="1" dirty="0"/>
              <a:t>商品</a:t>
            </a:r>
            <a:endParaRPr lang="en-US" altLang="ja-JP" sz="2000" b="1" dirty="0" smtClean="0"/>
          </a:p>
          <a:p>
            <a:pPr>
              <a:defRPr/>
            </a:pPr>
            <a:r>
              <a:rPr lang="ja-JP" altLang="en-US" sz="2000" b="1" dirty="0" smtClean="0"/>
              <a:t>　を</a:t>
            </a:r>
            <a:r>
              <a:rPr lang="en-US" altLang="ja-JP" sz="2000" b="1" dirty="0" smtClean="0"/>
              <a:t>500</a:t>
            </a:r>
            <a:r>
              <a:rPr lang="ja-JP" altLang="en-US" sz="2000" b="1" dirty="0" smtClean="0"/>
              <a:t>～</a:t>
            </a:r>
            <a:r>
              <a:rPr lang="en-US" altLang="ja-JP" sz="2000" b="1" dirty="0" smtClean="0"/>
              <a:t>2000</a:t>
            </a:r>
            <a:r>
              <a:rPr lang="ja-JP" altLang="en-US" sz="2000" b="1" dirty="0" smtClean="0"/>
              <a:t>円という安価な値段で購入できる</a:t>
            </a:r>
            <a:endParaRPr lang="en-US" altLang="ja-JP" sz="2000" b="1" dirty="0" smtClean="0"/>
          </a:p>
          <a:p>
            <a:pPr>
              <a:defRPr/>
            </a:pPr>
            <a:r>
              <a:rPr lang="ja-JP" altLang="en-US" sz="2000" b="1" dirty="0" smtClean="0"/>
              <a:t>・ショップでは売られていないという限定性</a:t>
            </a:r>
            <a:endParaRPr lang="en-US" altLang="ja-JP" sz="2000" b="1" dirty="0"/>
          </a:p>
        </p:txBody>
      </p:sp>
      <p:sp>
        <p:nvSpPr>
          <p:cNvPr id="36" name="正方形/長方形 35"/>
          <p:cNvSpPr/>
          <p:nvPr/>
        </p:nvSpPr>
        <p:spPr>
          <a:xfrm>
            <a:off x="263478" y="2348880"/>
            <a:ext cx="8629002" cy="1219944"/>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7" name="グループ化 26"/>
          <p:cNvGrpSpPr/>
          <p:nvPr/>
        </p:nvGrpSpPr>
        <p:grpSpPr>
          <a:xfrm>
            <a:off x="245144" y="2448266"/>
            <a:ext cx="2616268" cy="1021172"/>
            <a:chOff x="1901363" y="1516291"/>
            <a:chExt cx="2202597" cy="1204790"/>
          </a:xfrm>
        </p:grpSpPr>
        <p:sp>
          <p:nvSpPr>
            <p:cNvPr id="10" name="円/楕円 9"/>
            <p:cNvSpPr/>
            <p:nvPr/>
          </p:nvSpPr>
          <p:spPr>
            <a:xfrm>
              <a:off x="1901363" y="1516291"/>
              <a:ext cx="2202597" cy="120479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114682" y="1764743"/>
              <a:ext cx="1775960" cy="707887"/>
            </a:xfrm>
            <a:prstGeom prst="rect">
              <a:avLst/>
            </a:prstGeom>
            <a:noFill/>
          </p:spPr>
          <p:txBody>
            <a:bodyPr wrap="square" rtlCol="0">
              <a:spAutoFit/>
            </a:bodyPr>
            <a:lstStyle/>
            <a:p>
              <a:pPr algn="ctr"/>
              <a:r>
                <a:rPr lang="ja-JP" altLang="en-US" sz="4000" dirty="0">
                  <a:solidFill>
                    <a:schemeClr val="bg1"/>
                  </a:solidFill>
                </a:rPr>
                <a:t>出版社</a:t>
              </a:r>
              <a:endParaRPr kumimoji="1" lang="ja-JP" altLang="en-US" sz="4000" dirty="0">
                <a:solidFill>
                  <a:schemeClr val="bg1"/>
                </a:solidFill>
              </a:endParaRPr>
            </a:p>
          </p:txBody>
        </p:sp>
      </p:grpSp>
      <p:sp>
        <p:nvSpPr>
          <p:cNvPr id="28" name="正方形/長方形 27"/>
          <p:cNvSpPr/>
          <p:nvPr/>
        </p:nvSpPr>
        <p:spPr>
          <a:xfrm>
            <a:off x="3074412" y="2758797"/>
            <a:ext cx="5364818" cy="400110"/>
          </a:xfrm>
          <a:prstGeom prst="rect">
            <a:avLst/>
          </a:prstGeom>
        </p:spPr>
        <p:txBody>
          <a:bodyPr wrap="square">
            <a:spAutoFit/>
          </a:bodyPr>
          <a:lstStyle/>
          <a:p>
            <a:r>
              <a:rPr lang="ja-JP" altLang="en-US" sz="2000" b="1" dirty="0" smtClean="0"/>
              <a:t>・ブランドの「のれん」を借りて出版物が売れる</a:t>
            </a:r>
            <a:endParaRPr lang="ja-JP" altLang="en-US" sz="2000" b="1" dirty="0"/>
          </a:p>
        </p:txBody>
      </p:sp>
      <p:sp>
        <p:nvSpPr>
          <p:cNvPr id="35" name="正方形/長方形 34"/>
          <p:cNvSpPr/>
          <p:nvPr/>
        </p:nvSpPr>
        <p:spPr>
          <a:xfrm>
            <a:off x="245144" y="1052736"/>
            <a:ext cx="8647336" cy="1152128"/>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p:nvSpPr>
        <p:spPr>
          <a:xfrm>
            <a:off x="245144" y="1124744"/>
            <a:ext cx="2611866" cy="102117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書店</a:t>
            </a:r>
            <a:endParaRPr kumimoji="1" lang="ja-JP" altLang="en-US" sz="4400" dirty="0"/>
          </a:p>
        </p:txBody>
      </p:sp>
      <p:sp>
        <p:nvSpPr>
          <p:cNvPr id="39" name="テキスト ボックス 38"/>
          <p:cNvSpPr txBox="1"/>
          <p:nvPr/>
        </p:nvSpPr>
        <p:spPr>
          <a:xfrm>
            <a:off x="3059832" y="1281387"/>
            <a:ext cx="4752528" cy="707886"/>
          </a:xfrm>
          <a:prstGeom prst="rect">
            <a:avLst/>
          </a:prstGeom>
          <a:noFill/>
        </p:spPr>
        <p:txBody>
          <a:bodyPr wrap="square" rtlCol="0">
            <a:spAutoFit/>
          </a:bodyPr>
          <a:lstStyle/>
          <a:p>
            <a:r>
              <a:rPr kumimoji="1" lang="ja-JP" altLang="en-US" sz="2000" b="1" dirty="0" smtClean="0"/>
              <a:t>・集客率</a:t>
            </a:r>
            <a:r>
              <a:rPr kumimoji="1" lang="en-US" altLang="ja-JP" sz="2000" b="1" dirty="0" smtClean="0"/>
              <a:t>UP</a:t>
            </a:r>
            <a:endParaRPr lang="en-US" altLang="ja-JP" sz="2000" b="1" dirty="0"/>
          </a:p>
          <a:p>
            <a:r>
              <a:rPr kumimoji="1" lang="ja-JP" altLang="en-US" sz="2000" b="1" dirty="0" smtClean="0"/>
              <a:t>・売り上げ</a:t>
            </a:r>
            <a:r>
              <a:rPr kumimoji="1" lang="en-US" altLang="ja-JP" sz="2000" b="1" dirty="0" smtClean="0"/>
              <a:t>UP</a:t>
            </a:r>
            <a:endParaRPr kumimoji="1" lang="ja-JP" altLang="en-US" sz="2000" b="1" dirty="0"/>
          </a:p>
        </p:txBody>
      </p:sp>
    </p:spTree>
    <p:extLst>
      <p:ext uri="{BB962C8B-B14F-4D97-AF65-F5344CB8AC3E}">
        <p14:creationId xmlns:p14="http://schemas.microsoft.com/office/powerpoint/2010/main" val="314053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xit" presetSubtype="10" fill="hold" grpId="1" nodeType="clickEffect">
                                  <p:stCondLst>
                                    <p:cond delay="0"/>
                                  </p:stCondLst>
                                  <p:childTnLst>
                                    <p:animEffect transition="out" filter="randombar(horizontal)">
                                      <p:cBhvr>
                                        <p:cTn id="50" dur="500"/>
                                        <p:tgtEl>
                                          <p:spTgt spid="32"/>
                                        </p:tgtEl>
                                      </p:cBhvr>
                                    </p:animEffect>
                                    <p:set>
                                      <p:cBhvr>
                                        <p:cTn id="51" dur="1" fill="hold">
                                          <p:stCondLst>
                                            <p:cond delay="499"/>
                                          </p:stCondLst>
                                        </p:cTn>
                                        <p:tgtEl>
                                          <p:spTgt spid="32"/>
                                        </p:tgtEl>
                                        <p:attrNameLst>
                                          <p:attrName>style.visibility</p:attrName>
                                        </p:attrNameLst>
                                      </p:cBhvr>
                                      <p:to>
                                        <p:strVal val="hidden"/>
                                      </p:to>
                                    </p:set>
                                  </p:childTnLst>
                                </p:cTn>
                              </p:par>
                              <p:par>
                                <p:cTn id="52" presetID="14" presetClass="exit" presetSubtype="10" fill="hold" grpId="1" nodeType="withEffect">
                                  <p:stCondLst>
                                    <p:cond delay="0"/>
                                  </p:stCondLst>
                                  <p:childTnLst>
                                    <p:animEffect transition="out" filter="randombar(horizontal)">
                                      <p:cBhvr>
                                        <p:cTn id="53" dur="500"/>
                                        <p:tgtEl>
                                          <p:spTgt spid="39"/>
                                        </p:tgtEl>
                                      </p:cBhvr>
                                    </p:animEffect>
                                    <p:set>
                                      <p:cBhvr>
                                        <p:cTn id="54" dur="1" fill="hold">
                                          <p:stCondLst>
                                            <p:cond delay="499"/>
                                          </p:stCondLst>
                                        </p:cTn>
                                        <p:tgtEl>
                                          <p:spTgt spid="39"/>
                                        </p:tgtEl>
                                        <p:attrNameLst>
                                          <p:attrName>style.visibility</p:attrName>
                                        </p:attrNameLst>
                                      </p:cBhvr>
                                      <p:to>
                                        <p:strVal val="hidden"/>
                                      </p:to>
                                    </p:set>
                                  </p:childTnLst>
                                </p:cTn>
                              </p:par>
                              <p:par>
                                <p:cTn id="55" presetID="14" presetClass="exit" presetSubtype="10" fill="hold" grpId="1" nodeType="withEffect">
                                  <p:stCondLst>
                                    <p:cond delay="0"/>
                                  </p:stCondLst>
                                  <p:childTnLst>
                                    <p:animEffect transition="out" filter="randombar(horizontal)">
                                      <p:cBhvr>
                                        <p:cTn id="56" dur="500"/>
                                        <p:tgtEl>
                                          <p:spTgt spid="35"/>
                                        </p:tgtEl>
                                      </p:cBhvr>
                                    </p:animEffect>
                                    <p:set>
                                      <p:cBhvr>
                                        <p:cTn id="57" dur="1" fill="hold">
                                          <p:stCondLst>
                                            <p:cond delay="499"/>
                                          </p:stCondLst>
                                        </p:cTn>
                                        <p:tgtEl>
                                          <p:spTgt spid="35"/>
                                        </p:tgtEl>
                                        <p:attrNameLst>
                                          <p:attrName>style.visibility</p:attrName>
                                        </p:attrNameLst>
                                      </p:cBhvr>
                                      <p:to>
                                        <p:strVal val="hidden"/>
                                      </p:to>
                                    </p:set>
                                  </p:childTnLst>
                                </p:cTn>
                              </p:par>
                              <p:par>
                                <p:cTn id="58" presetID="14" presetClass="exit" presetSubtype="10" fill="hold" grpId="1" nodeType="withEffect">
                                  <p:stCondLst>
                                    <p:cond delay="0"/>
                                  </p:stCondLst>
                                  <p:childTnLst>
                                    <p:animEffect transition="out" filter="randombar(horizontal)">
                                      <p:cBhvr>
                                        <p:cTn id="59" dur="500"/>
                                        <p:tgtEl>
                                          <p:spTgt spid="28"/>
                                        </p:tgtEl>
                                      </p:cBhvr>
                                    </p:animEffect>
                                    <p:set>
                                      <p:cBhvr>
                                        <p:cTn id="60" dur="1" fill="hold">
                                          <p:stCondLst>
                                            <p:cond delay="499"/>
                                          </p:stCondLst>
                                        </p:cTn>
                                        <p:tgtEl>
                                          <p:spTgt spid="28"/>
                                        </p:tgtEl>
                                        <p:attrNameLst>
                                          <p:attrName>style.visibility</p:attrName>
                                        </p:attrNameLst>
                                      </p:cBhvr>
                                      <p:to>
                                        <p:strVal val="hidden"/>
                                      </p:to>
                                    </p:set>
                                  </p:childTnLst>
                                </p:cTn>
                              </p:par>
                              <p:par>
                                <p:cTn id="61" presetID="14" presetClass="exit" presetSubtype="10" fill="hold" grpId="1" nodeType="withEffect">
                                  <p:stCondLst>
                                    <p:cond delay="0"/>
                                  </p:stCondLst>
                                  <p:childTnLst>
                                    <p:animEffect transition="out" filter="randombar(horizontal)">
                                      <p:cBhvr>
                                        <p:cTn id="62" dur="500"/>
                                        <p:tgtEl>
                                          <p:spTgt spid="36"/>
                                        </p:tgtEl>
                                      </p:cBhvr>
                                    </p:animEffect>
                                    <p:set>
                                      <p:cBhvr>
                                        <p:cTn id="63" dur="1" fill="hold">
                                          <p:stCondLst>
                                            <p:cond delay="499"/>
                                          </p:stCondLst>
                                        </p:cTn>
                                        <p:tgtEl>
                                          <p:spTgt spid="36"/>
                                        </p:tgtEl>
                                        <p:attrNameLst>
                                          <p:attrName>style.visibility</p:attrName>
                                        </p:attrNameLst>
                                      </p:cBhvr>
                                      <p:to>
                                        <p:strVal val="hidden"/>
                                      </p:to>
                                    </p:set>
                                  </p:childTnLst>
                                </p:cTn>
                              </p:par>
                              <p:par>
                                <p:cTn id="64" presetID="14" presetClass="exit" presetSubtype="10" fill="hold" nodeType="withEffect">
                                  <p:stCondLst>
                                    <p:cond delay="0"/>
                                  </p:stCondLst>
                                  <p:childTnLst>
                                    <p:animEffect transition="out" filter="randombar(horizontal)">
                                      <p:cBhvr>
                                        <p:cTn id="65" dur="500"/>
                                        <p:tgtEl>
                                          <p:spTgt spid="27"/>
                                        </p:tgtEl>
                                      </p:cBhvr>
                                    </p:animEffect>
                                    <p:set>
                                      <p:cBhvr>
                                        <p:cTn id="66" dur="1" fill="hold">
                                          <p:stCondLst>
                                            <p:cond delay="499"/>
                                          </p:stCondLst>
                                        </p:cTn>
                                        <p:tgtEl>
                                          <p:spTgt spid="27"/>
                                        </p:tgtEl>
                                        <p:attrNameLst>
                                          <p:attrName>style.visibility</p:attrName>
                                        </p:attrNameLst>
                                      </p:cBhvr>
                                      <p:to>
                                        <p:strVal val="hidden"/>
                                      </p:to>
                                    </p:set>
                                  </p:childTnLst>
                                </p:cTn>
                              </p:par>
                              <p:par>
                                <p:cTn id="67" presetID="14" presetClass="exit" presetSubtype="10" fill="hold" nodeType="withEffect">
                                  <p:stCondLst>
                                    <p:cond delay="0"/>
                                  </p:stCondLst>
                                  <p:childTnLst>
                                    <p:animEffect transition="out" filter="randombar(horizontal)">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par>
                                <p:cTn id="70" presetID="14" presetClass="exit" presetSubtype="10" fill="hold" grpId="1" nodeType="withEffect">
                                  <p:stCondLst>
                                    <p:cond delay="0"/>
                                  </p:stCondLst>
                                  <p:childTnLst>
                                    <p:animEffect transition="out" filter="randombar(horizontal)">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par>
                                <p:cTn id="73" presetID="14" presetClass="exit" presetSubtype="10" fill="hold" grpId="1" nodeType="withEffect">
                                  <p:stCondLst>
                                    <p:cond delay="0"/>
                                  </p:stCondLst>
                                  <p:childTnLst>
                                    <p:animEffect transition="out" filter="randombar(horizontal)">
                                      <p:cBhvr>
                                        <p:cTn id="74" dur="500"/>
                                        <p:tgtEl>
                                          <p:spTgt spid="37"/>
                                        </p:tgtEl>
                                      </p:cBhvr>
                                    </p:animEffect>
                                    <p:set>
                                      <p:cBhvr>
                                        <p:cTn id="75" dur="1" fill="hold">
                                          <p:stCondLst>
                                            <p:cond delay="499"/>
                                          </p:stCondLst>
                                        </p:cTn>
                                        <p:tgtEl>
                                          <p:spTgt spid="37"/>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nodeType="clickEffect">
                                  <p:stCondLst>
                                    <p:cond delay="0"/>
                                  </p:stCondLst>
                                  <p:childTnLst>
                                    <p:animMotion origin="layout" path="M 0 0 L 0 -0.3883 " pathEditMode="relative" ptsTypes="AA">
                                      <p:cBhvr>
                                        <p:cTn id="79" dur="2000" fill="hold"/>
                                        <p:tgtEl>
                                          <p:spTgt spid="7"/>
                                        </p:tgtEl>
                                        <p:attrNameLst>
                                          <p:attrName>ppt_x</p:attrName>
                                          <p:attrName>ppt_y</p:attrName>
                                        </p:attrNameLst>
                                      </p:cBhvr>
                                    </p:animMotion>
                                  </p:childTnLst>
                                </p:cTn>
                              </p:par>
                              <p:par>
                                <p:cTn id="80" presetID="0" presetClass="path" presetSubtype="0" accel="50000" decel="50000" fill="hold" grpId="1" nodeType="withEffect">
                                  <p:stCondLst>
                                    <p:cond delay="0"/>
                                  </p:stCondLst>
                                  <p:childTnLst>
                                    <p:animMotion origin="layout" path="M 0 0 L 0 -0.3883 " pathEditMode="relative" ptsTypes="AA">
                                      <p:cBhvr>
                                        <p:cTn id="81" dur="2000" fill="hold"/>
                                        <p:tgtEl>
                                          <p:spTgt spid="38"/>
                                        </p:tgtEl>
                                        <p:attrNameLst>
                                          <p:attrName>ppt_x</p:attrName>
                                          <p:attrName>ppt_y</p:attrName>
                                        </p:attrNameLst>
                                      </p:cBhvr>
                                    </p:animMotion>
                                  </p:childTnLst>
                                </p:cTn>
                              </p:par>
                              <p:par>
                                <p:cTn id="82" presetID="0" presetClass="path" presetSubtype="0" accel="50000" decel="50000" fill="hold" grpId="1" nodeType="withEffect">
                                  <p:stCondLst>
                                    <p:cond delay="0"/>
                                  </p:stCondLst>
                                  <p:childTnLst>
                                    <p:animMotion origin="layout" path="M 0 0 L 0 -0.3883 " pathEditMode="relative" ptsTypes="AA">
                                      <p:cBhvr>
                                        <p:cTn id="83" dur="2000" fill="hold"/>
                                        <p:tgtEl>
                                          <p:spTgt spid="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29" grpId="0"/>
      <p:bldP spid="29" grpId="1"/>
      <p:bldP spid="37" grpId="0" animBg="1"/>
      <p:bldP spid="37" grpId="1" animBg="1"/>
      <p:bldP spid="30" grpId="0"/>
      <p:bldP spid="30" grpId="1"/>
      <p:bldP spid="36" grpId="0" animBg="1"/>
      <p:bldP spid="36" grpId="1" animBg="1"/>
      <p:bldP spid="28" grpId="0"/>
      <p:bldP spid="28" grpId="1"/>
      <p:bldP spid="35" grpId="0" animBg="1"/>
      <p:bldP spid="35" grpId="1" animBg="1"/>
      <p:bldP spid="32" grpId="0" animBg="1"/>
      <p:bldP spid="32" grpId="1" animBg="1"/>
      <p:bldP spid="39" grpId="0"/>
      <p:bldP spid="3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1151620" y="1068706"/>
            <a:ext cx="6840760" cy="497117"/>
          </a:xfrm>
          <a:prstGeom prst="roundRect">
            <a:avLst/>
          </a:prstGeom>
          <a:solidFill>
            <a:srgbClr val="99CCFF"/>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5" name="タイトル 4"/>
          <p:cNvSpPr>
            <a:spLocks noGrp="1"/>
          </p:cNvSpPr>
          <p:nvPr>
            <p:ph type="title"/>
          </p:nvPr>
        </p:nvSpPr>
        <p:spPr/>
        <p:txBody>
          <a:bodyPr/>
          <a:lstStyle/>
          <a:p>
            <a:r>
              <a:rPr lang="ja-JP" altLang="en-US" dirty="0" smtClean="0"/>
              <a:t>ファッションブランド</a:t>
            </a:r>
            <a:endParaRPr kumimoji="1" lang="ja-JP" altLang="en-US"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7</a:t>
            </a:fld>
            <a:endParaRPr lang="ja-JP" altLang="en-US" dirty="0"/>
          </a:p>
        </p:txBody>
      </p:sp>
      <p:sp>
        <p:nvSpPr>
          <p:cNvPr id="6" name="テキスト ボックス 5"/>
          <p:cNvSpPr txBox="1"/>
          <p:nvPr/>
        </p:nvSpPr>
        <p:spPr>
          <a:xfrm>
            <a:off x="1331640" y="1088769"/>
            <a:ext cx="6480720" cy="477054"/>
          </a:xfrm>
          <a:prstGeom prst="rect">
            <a:avLst/>
          </a:prstGeom>
          <a:noFill/>
        </p:spPr>
        <p:txBody>
          <a:bodyPr wrap="square" rtlCol="0">
            <a:spAutoFit/>
          </a:bodyPr>
          <a:lstStyle/>
          <a:p>
            <a:pPr algn="ctr"/>
            <a:r>
              <a:rPr lang="ja-JP" altLang="en-US" sz="2500" dirty="0">
                <a:solidFill>
                  <a:schemeClr val="bg1"/>
                </a:solidFill>
                <a:latin typeface="HGPｺﾞｼｯｸE" pitchFamily="50" charset="-128"/>
                <a:ea typeface="HGPｺﾞｼｯｸE" pitchFamily="50" charset="-128"/>
              </a:rPr>
              <a:t>　</a:t>
            </a:r>
            <a:r>
              <a:rPr lang="ja-JP" altLang="en-US" sz="2500" dirty="0" smtClean="0">
                <a:solidFill>
                  <a:schemeClr val="bg1"/>
                </a:solidFill>
                <a:latin typeface="HGPｺﾞｼｯｸE" pitchFamily="50" charset="-128"/>
                <a:ea typeface="HGPｺﾞｼｯｸE" pitchFamily="50" charset="-128"/>
              </a:rPr>
              <a:t>　付録を発売経験のある</a:t>
            </a:r>
            <a:endParaRPr kumimoji="1" lang="en-US" altLang="ja-JP" sz="2400" dirty="0" smtClean="0">
              <a:solidFill>
                <a:schemeClr val="bg1"/>
              </a:solidFill>
              <a:latin typeface="HGPｺﾞｼｯｸE" pitchFamily="50" charset="-128"/>
              <a:ea typeface="HGPｺﾞｼｯｸE" pitchFamily="50" charset="-128"/>
            </a:endParaRPr>
          </a:p>
        </p:txBody>
      </p:sp>
      <p:pic>
        <p:nvPicPr>
          <p:cNvPr id="8" name="Picture 2" descr="http://blog.milkfed.jp/assets_c/2010/12/STENCIL-LOGO-thumb-440x310-6227.jpg"/>
          <p:cNvPicPr>
            <a:picLocks noChangeAspect="1" noChangeArrowheads="1"/>
          </p:cNvPicPr>
          <p:nvPr/>
        </p:nvPicPr>
        <p:blipFill rotWithShape="1">
          <a:blip r:embed="rId3">
            <a:extLst>
              <a:ext uri="{28A0092B-C50C-407E-A947-70E740481C1C}">
                <a14:useLocalDpi xmlns:a14="http://schemas.microsoft.com/office/drawing/2010/main" val="0"/>
              </a:ext>
            </a:extLst>
          </a:blip>
          <a:srcRect l="13405" t="39653" r="19799" b="45101"/>
          <a:stretch/>
        </p:blipFill>
        <p:spPr bwMode="auto">
          <a:xfrm>
            <a:off x="352148" y="4364044"/>
            <a:ext cx="1921067" cy="3089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www.cfd.or.jp/members/48_TSUMORI_CHISATO/img/logo.gif"/>
          <p:cNvPicPr>
            <a:picLocks noChangeAspect="1" noChangeArrowheads="1"/>
          </p:cNvPicPr>
          <p:nvPr/>
        </p:nvPicPr>
        <p:blipFill rotWithShape="1">
          <a:blip r:embed="rId4">
            <a:extLst>
              <a:ext uri="{28A0092B-C50C-407E-A947-70E740481C1C}">
                <a14:useLocalDpi xmlns:a14="http://schemas.microsoft.com/office/drawing/2010/main" val="0"/>
              </a:ext>
            </a:extLst>
          </a:blip>
          <a:srcRect l="47" t="34586" r="-47" b="34585"/>
          <a:stretch/>
        </p:blipFill>
        <p:spPr bwMode="auto">
          <a:xfrm>
            <a:off x="352148" y="5475847"/>
            <a:ext cx="1922143" cy="2014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http://unbar.jp/about/logo/small/x-girl.jpg"/>
          <p:cNvPicPr>
            <a:picLocks noChangeAspect="1" noChangeArrowheads="1"/>
          </p:cNvPicPr>
          <p:nvPr/>
        </p:nvPicPr>
        <p:blipFill rotWithShape="1">
          <a:blip r:embed="rId5">
            <a:extLst>
              <a:ext uri="{28A0092B-C50C-407E-A947-70E740481C1C}">
                <a14:useLocalDpi xmlns:a14="http://schemas.microsoft.com/office/drawing/2010/main" val="0"/>
              </a:ext>
            </a:extLst>
          </a:blip>
          <a:srcRect t="29199" b="28694"/>
          <a:stretch/>
        </p:blipFill>
        <p:spPr bwMode="auto">
          <a:xfrm>
            <a:off x="7525094" y="4052287"/>
            <a:ext cx="1243772" cy="52371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クリックすると新しいウィンドウで開きます"/>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85425" y="3057371"/>
            <a:ext cx="1417049" cy="6596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クリックすると新しいウィンドウで開きます"/>
          <p:cNvPicPr>
            <a:picLocks noChangeAspect="1" noChangeArrowheads="1"/>
          </p:cNvPicPr>
          <p:nvPr/>
        </p:nvPicPr>
        <p:blipFill rotWithShape="1">
          <a:blip r:embed="rId7">
            <a:extLst>
              <a:ext uri="{28A0092B-C50C-407E-A947-70E740481C1C}">
                <a14:useLocalDpi xmlns:a14="http://schemas.microsoft.com/office/drawing/2010/main" val="0"/>
              </a:ext>
            </a:extLst>
          </a:blip>
          <a:srcRect l="23212" t="28512" r="2492" b="24902"/>
          <a:stretch/>
        </p:blipFill>
        <p:spPr bwMode="auto">
          <a:xfrm>
            <a:off x="2500358" y="3361928"/>
            <a:ext cx="1979208" cy="2818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クリックすると新しいウィンドウで開きます"/>
          <p:cNvPicPr>
            <a:picLocks noChangeAspect="1" noChangeArrowheads="1"/>
          </p:cNvPicPr>
          <p:nvPr/>
        </p:nvPicPr>
        <p:blipFill rotWithShape="1">
          <a:blip r:embed="rId8">
            <a:extLst>
              <a:ext uri="{28A0092B-C50C-407E-A947-70E740481C1C}">
                <a14:useLocalDpi xmlns:a14="http://schemas.microsoft.com/office/drawing/2010/main" val="0"/>
              </a:ext>
            </a:extLst>
          </a:blip>
          <a:srcRect l="4342" t="39808" r="4342" b="40323"/>
          <a:stretch/>
        </p:blipFill>
        <p:spPr bwMode="auto">
          <a:xfrm>
            <a:off x="2508598" y="1719273"/>
            <a:ext cx="1961831" cy="4457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クリックすると新しいウィンドウで開きます"/>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36" t="25218" b="24615"/>
          <a:stretch/>
        </p:blipFill>
        <p:spPr bwMode="auto">
          <a:xfrm>
            <a:off x="324241" y="1677611"/>
            <a:ext cx="1976881" cy="52657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クリックすると新しいウィンドウで開きます"/>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1704818"/>
            <a:ext cx="1443900" cy="110698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クリックすると新しいウィンドウで開きます"/>
          <p:cNvPicPr>
            <a:picLocks noChangeAspect="1" noChangeArrowheads="1"/>
          </p:cNvPicPr>
          <p:nvPr/>
        </p:nvPicPr>
        <p:blipFill rotWithShape="1">
          <a:blip r:embed="rId11">
            <a:extLst>
              <a:ext uri="{28A0092B-C50C-407E-A947-70E740481C1C}">
                <a14:useLocalDpi xmlns:a14="http://schemas.microsoft.com/office/drawing/2010/main" val="0"/>
              </a:ext>
            </a:extLst>
          </a:blip>
          <a:srcRect l="9088" t="37877" r="10351" b="38329"/>
          <a:stretch/>
        </p:blipFill>
        <p:spPr bwMode="auto">
          <a:xfrm>
            <a:off x="325885" y="4816923"/>
            <a:ext cx="1973594" cy="51004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2" descr="クリックすると新しいウィンドウで開きます"/>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37861" y="3026387"/>
            <a:ext cx="1169712" cy="76265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descr="http://www.kawabe.co.jp/scarf/img_logo/CLATHAS_logo.gif"/>
          <p:cNvPicPr>
            <a:picLocks noChangeAspect="1" noChangeArrowheads="1"/>
          </p:cNvPicPr>
          <p:nvPr/>
        </p:nvPicPr>
        <p:blipFill rotWithShape="1">
          <a:blip r:embed="rId13">
            <a:extLst>
              <a:ext uri="{28A0092B-C50C-407E-A947-70E740481C1C}">
                <a14:useLocalDpi xmlns:a14="http://schemas.microsoft.com/office/drawing/2010/main" val="0"/>
              </a:ext>
            </a:extLst>
          </a:blip>
          <a:srcRect l="6765" t="16439" r="1515" b="8858"/>
          <a:stretch/>
        </p:blipFill>
        <p:spPr bwMode="auto">
          <a:xfrm>
            <a:off x="327582" y="3884602"/>
            <a:ext cx="1970200" cy="27814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descr="http://www2.npcity.com/cms_images3/amu_n/shop_logo/2f_sazaby_01.gif"/>
          <p:cNvPicPr>
            <a:picLocks noChangeAspect="1" noChangeArrowheads="1"/>
          </p:cNvPicPr>
          <p:nvPr/>
        </p:nvPicPr>
        <p:blipFill rotWithShape="1">
          <a:blip r:embed="rId14">
            <a:extLst>
              <a:ext uri="{28A0092B-C50C-407E-A947-70E740481C1C}">
                <a14:useLocalDpi xmlns:a14="http://schemas.microsoft.com/office/drawing/2010/main" val="0"/>
              </a:ext>
            </a:extLst>
          </a:blip>
          <a:srcRect l="6528" t="34377" r="6897" b="34377"/>
          <a:stretch/>
        </p:blipFill>
        <p:spPr bwMode="auto">
          <a:xfrm>
            <a:off x="2537968" y="2358426"/>
            <a:ext cx="1903988" cy="32462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https://secure.future-s.com/~frontier/img/logoZuccaw.jpg"/>
          <p:cNvPicPr>
            <a:picLocks noChangeAspect="1" noChangeArrowheads="1"/>
          </p:cNvPicPr>
          <p:nvPr/>
        </p:nvPicPr>
        <p:blipFill rotWithShape="1">
          <a:blip r:embed="rId15">
            <a:extLst>
              <a:ext uri="{28A0092B-C50C-407E-A947-70E740481C1C}">
                <a14:useLocalDpi xmlns:a14="http://schemas.microsoft.com/office/drawing/2010/main" val="0"/>
              </a:ext>
            </a:extLst>
          </a:blip>
          <a:srcRect l="14763" t="35586" r="10115" b="39076"/>
          <a:stretch/>
        </p:blipFill>
        <p:spPr bwMode="auto">
          <a:xfrm>
            <a:off x="2578455" y="3802521"/>
            <a:ext cx="1822111" cy="44230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4" descr="http://shopblog.parco-shibuya.com/web/shop/images/logo/s744.gif"/>
          <p:cNvPicPr>
            <a:picLocks noChangeAspect="1" noChangeArrowheads="1"/>
          </p:cNvPicPr>
          <p:nvPr/>
        </p:nvPicPr>
        <p:blipFill rotWithShape="1">
          <a:blip r:embed="rId16">
            <a:extLst>
              <a:ext uri="{28A0092B-C50C-407E-A947-70E740481C1C}">
                <a14:useLocalDpi xmlns:a14="http://schemas.microsoft.com/office/drawing/2010/main" val="0"/>
              </a:ext>
            </a:extLst>
          </a:blip>
          <a:srcRect l="4544" t="19041" r="2465" b="26845"/>
          <a:stretch/>
        </p:blipFill>
        <p:spPr bwMode="auto">
          <a:xfrm>
            <a:off x="7459505" y="3107672"/>
            <a:ext cx="1374950" cy="6000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ord.yahoo.co.jp/o/image/SIG=126kp1acq/EXP=1355870691;_ylc=X3IDMgRmc3QDMARpZHgDMARvaWQDQU5kOUdjUTdYSXpQaVluc1JEVmRFYVF4RDRTdXNhRVJBNDZ5dTV5QkZZNFJ1ajE3dnBKak1MSjhmZnBIdUxrBHADNDRPZTQ0T3E0NE84NDRLdjQ0T3Y0NE96NDRPSQRwb3MDNwRzZWMDc2h3BHNsawNyaQ--/*-http%3A/logostock.jp/logostock/images/maryquant.png"/>
          <p:cNvPicPr>
            <a:picLocks noChangeAspect="1" noChangeArrowheads="1"/>
          </p:cNvPicPr>
          <p:nvPr/>
        </p:nvPicPr>
        <p:blipFill rotWithShape="1">
          <a:blip r:embed="rId17">
            <a:extLst>
              <a:ext uri="{28A0092B-C50C-407E-A947-70E740481C1C}">
                <a14:useLocalDpi xmlns:a14="http://schemas.microsoft.com/office/drawing/2010/main" val="0"/>
              </a:ext>
            </a:extLst>
          </a:blip>
          <a:srcRect l="12304" t="16106" r="11647" b="14904"/>
          <a:stretch/>
        </p:blipFill>
        <p:spPr bwMode="auto">
          <a:xfrm>
            <a:off x="7528510" y="1689671"/>
            <a:ext cx="1236940" cy="11221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クリックすると新しいウィンドウで開きます"/>
          <p:cNvPicPr>
            <a:picLocks noChangeAspect="1" noChangeArrowheads="1"/>
          </p:cNvPicPr>
          <p:nvPr/>
        </p:nvPicPr>
        <p:blipFill rotWithShape="1">
          <a:blip r:embed="rId18">
            <a:extLst>
              <a:ext uri="{28A0092B-C50C-407E-A947-70E740481C1C}">
                <a14:useLocalDpi xmlns:a14="http://schemas.microsoft.com/office/drawing/2010/main" val="0"/>
              </a:ext>
            </a:extLst>
          </a:blip>
          <a:srcRect t="38667" b="38318"/>
          <a:stretch/>
        </p:blipFill>
        <p:spPr bwMode="auto">
          <a:xfrm>
            <a:off x="257682" y="3340957"/>
            <a:ext cx="2109996" cy="3237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クリックすると新しいウィンドウで開きます"/>
          <p:cNvPicPr>
            <a:picLocks noChangeAspect="1" noChangeArrowheads="1"/>
          </p:cNvPicPr>
          <p:nvPr/>
        </p:nvPicPr>
        <p:blipFill rotWithShape="1">
          <a:blip r:embed="rId19">
            <a:extLst>
              <a:ext uri="{28A0092B-C50C-407E-A947-70E740481C1C}">
                <a14:useLocalDpi xmlns:a14="http://schemas.microsoft.com/office/drawing/2010/main" val="0"/>
              </a:ext>
            </a:extLst>
          </a:blip>
          <a:srcRect l="19626" t="4587" r="19626" b="611"/>
          <a:stretch/>
        </p:blipFill>
        <p:spPr bwMode="auto">
          <a:xfrm>
            <a:off x="6218072" y="1719273"/>
            <a:ext cx="1009291" cy="10500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クリックすると新しいウィンドウで開きます"/>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4001" t="25157" r="4543" b="22404"/>
          <a:stretch/>
        </p:blipFill>
        <p:spPr bwMode="auto">
          <a:xfrm>
            <a:off x="6114684" y="4077500"/>
            <a:ext cx="1216065" cy="47328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クリックすると新しいウィンドウで開きます"/>
          <p:cNvPicPr>
            <a:picLocks noChangeAspect="1" noChangeArrowheads="1"/>
          </p:cNvPicPr>
          <p:nvPr/>
        </p:nvPicPr>
        <p:blipFill rotWithShape="1">
          <a:blip r:embed="rId21">
            <a:extLst>
              <a:ext uri="{28A0092B-C50C-407E-A947-70E740481C1C}">
                <a14:useLocalDpi xmlns:a14="http://schemas.microsoft.com/office/drawing/2010/main" val="0"/>
              </a:ext>
            </a:extLst>
          </a:blip>
          <a:srcRect t="29416" b="32001"/>
          <a:stretch/>
        </p:blipFill>
        <p:spPr bwMode="auto">
          <a:xfrm>
            <a:off x="275058" y="2769339"/>
            <a:ext cx="2075249" cy="53379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クリックすると新しいウィンドウで開きます"/>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723177" y="4314145"/>
            <a:ext cx="1532666" cy="40871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クリックすると新しいウィンドウで開きます"/>
          <p:cNvPicPr>
            <a:picLocks noChangeAspect="1" noChangeArrowheads="1"/>
          </p:cNvPicPr>
          <p:nvPr/>
        </p:nvPicPr>
        <p:blipFill rotWithShape="1">
          <a:blip r:embed="rId23">
            <a:extLst>
              <a:ext uri="{28A0092B-C50C-407E-A947-70E740481C1C}">
                <a14:useLocalDpi xmlns:a14="http://schemas.microsoft.com/office/drawing/2010/main" val="0"/>
              </a:ext>
            </a:extLst>
          </a:blip>
          <a:srcRect l="11766" t="41286" r="13989" b="40057"/>
          <a:stretch/>
        </p:blipFill>
        <p:spPr bwMode="auto">
          <a:xfrm>
            <a:off x="2499457" y="2787452"/>
            <a:ext cx="1980109" cy="49756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クリックすると新しいウィンドウで開きます"/>
          <p:cNvPicPr>
            <a:picLocks noChangeAspect="1" noChangeArrowheads="1"/>
          </p:cNvPicPr>
          <p:nvPr/>
        </p:nvPicPr>
        <p:blipFill rotWithShape="1">
          <a:blip r:embed="rId24">
            <a:extLst>
              <a:ext uri="{28A0092B-C50C-407E-A947-70E740481C1C}">
                <a14:useLocalDpi xmlns:a14="http://schemas.microsoft.com/office/drawing/2010/main" val="0"/>
              </a:ext>
            </a:extLst>
          </a:blip>
          <a:srcRect l="9195" t="14993" r="9195" b="23532"/>
          <a:stretch/>
        </p:blipFill>
        <p:spPr bwMode="auto">
          <a:xfrm>
            <a:off x="4561980" y="4006479"/>
            <a:ext cx="1386681" cy="61533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クリックすると新しいウィンドウで開きます"/>
          <p:cNvPicPr>
            <a:picLocks noChangeAspect="1" noChangeArrowheads="1"/>
          </p:cNvPicPr>
          <p:nvPr/>
        </p:nvPicPr>
        <p:blipFill rotWithShape="1">
          <a:blip r:embed="rId25">
            <a:extLst>
              <a:ext uri="{28A0092B-C50C-407E-A947-70E740481C1C}">
                <a14:useLocalDpi xmlns:a14="http://schemas.microsoft.com/office/drawing/2010/main" val="0"/>
              </a:ext>
            </a:extLst>
          </a:blip>
          <a:srcRect l="15309" t="36264" r="15446" b="39660"/>
          <a:stretch/>
        </p:blipFill>
        <p:spPr bwMode="auto">
          <a:xfrm>
            <a:off x="2835476" y="4843659"/>
            <a:ext cx="1308068" cy="45481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クリックすると新しいウィンドウで開きます"/>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515921" y="5487295"/>
            <a:ext cx="1948082" cy="178575"/>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クリックすると新しいウィンドウで開きます"/>
          <p:cNvPicPr>
            <a:picLocks noChangeAspect="1" noChangeArrowheads="1"/>
          </p:cNvPicPr>
          <p:nvPr/>
        </p:nvPicPr>
        <p:blipFill rotWithShape="1">
          <a:blip r:embed="rId27">
            <a:extLst>
              <a:ext uri="{28A0092B-C50C-407E-A947-70E740481C1C}">
                <a14:useLocalDpi xmlns:a14="http://schemas.microsoft.com/office/drawing/2010/main" val="0"/>
              </a:ext>
            </a:extLst>
          </a:blip>
          <a:srcRect l="562" t="31467" r="-562" b="31467"/>
          <a:stretch/>
        </p:blipFill>
        <p:spPr bwMode="auto">
          <a:xfrm>
            <a:off x="376713" y="2260547"/>
            <a:ext cx="1871935" cy="52038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クリックすると新しいウィンドウで開きます"/>
          <p:cNvPicPr>
            <a:picLocks noChangeAspect="1" noChangeArrowheads="1"/>
          </p:cNvPicPr>
          <p:nvPr/>
        </p:nvPicPr>
        <p:blipFill rotWithShape="1">
          <a:blip r:embed="rId28">
            <a:extLst>
              <a:ext uri="{28A0092B-C50C-407E-A947-70E740481C1C}">
                <a14:useLocalDpi xmlns:a14="http://schemas.microsoft.com/office/drawing/2010/main" val="0"/>
              </a:ext>
            </a:extLst>
          </a:blip>
          <a:srcRect t="32348" b="32348"/>
          <a:stretch/>
        </p:blipFill>
        <p:spPr bwMode="auto">
          <a:xfrm>
            <a:off x="6820900" y="5362517"/>
            <a:ext cx="1819040" cy="428130"/>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クリックすると新しいウィンドウで開きます"/>
          <p:cNvPicPr>
            <a:picLocks noChangeAspect="1" noChangeArrowheads="1"/>
          </p:cNvPicPr>
          <p:nvPr/>
        </p:nvPicPr>
        <p:blipFill rotWithShape="1">
          <a:blip r:embed="rId29">
            <a:extLst>
              <a:ext uri="{28A0092B-C50C-407E-A947-70E740481C1C}">
                <a14:useLocalDpi xmlns:a14="http://schemas.microsoft.com/office/drawing/2010/main" val="0"/>
              </a:ext>
            </a:extLst>
          </a:blip>
          <a:srcRect t="43931" b="45882"/>
          <a:stretch/>
        </p:blipFill>
        <p:spPr bwMode="auto">
          <a:xfrm>
            <a:off x="228449" y="5938582"/>
            <a:ext cx="2092625" cy="213167"/>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クリックすると新しいウィンドウで開きます"/>
          <p:cNvPicPr>
            <a:picLocks noChangeAspect="1" noChangeArrowheads="1"/>
          </p:cNvPicPr>
          <p:nvPr/>
        </p:nvPicPr>
        <p:blipFill rotWithShape="1">
          <a:blip r:embed="rId30">
            <a:extLst>
              <a:ext uri="{28A0092B-C50C-407E-A947-70E740481C1C}">
                <a14:useLocalDpi xmlns:a14="http://schemas.microsoft.com/office/drawing/2010/main" val="0"/>
              </a:ext>
            </a:extLst>
          </a:blip>
          <a:srcRect l="17437" t="37994" r="15896" b="31003"/>
          <a:stretch/>
        </p:blipFill>
        <p:spPr bwMode="auto">
          <a:xfrm>
            <a:off x="4946627" y="4800413"/>
            <a:ext cx="1556993" cy="543060"/>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クリックすると新しいウィンドウで開きます"/>
          <p:cNvPicPr>
            <a:picLocks noChangeAspect="1" noChangeArrowheads="1"/>
          </p:cNvPicPr>
          <p:nvPr/>
        </p:nvPicPr>
        <p:blipFill rotWithShape="1">
          <a:blip r:embed="rId31">
            <a:extLst>
              <a:ext uri="{28A0092B-C50C-407E-A947-70E740481C1C}">
                <a14:useLocalDpi xmlns:a14="http://schemas.microsoft.com/office/drawing/2010/main" val="0"/>
              </a:ext>
            </a:extLst>
          </a:blip>
          <a:srcRect t="34357" b="24770"/>
          <a:stretch/>
        </p:blipFill>
        <p:spPr bwMode="auto">
          <a:xfrm>
            <a:off x="6820900" y="5832020"/>
            <a:ext cx="2029035" cy="423477"/>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クリックすると新しいウィンドウで開きます"/>
          <p:cNvPicPr>
            <a:picLocks noChangeAspect="1" noChangeArrowheads="1"/>
          </p:cNvPicPr>
          <p:nvPr/>
        </p:nvPicPr>
        <p:blipFill rotWithShape="1">
          <a:blip r:embed="rId32">
            <a:extLst>
              <a:ext uri="{28A0092B-C50C-407E-A947-70E740481C1C}">
                <a14:useLocalDpi xmlns:a14="http://schemas.microsoft.com/office/drawing/2010/main" val="0"/>
              </a:ext>
            </a:extLst>
          </a:blip>
          <a:srcRect t="31323" b="34338"/>
          <a:stretch/>
        </p:blipFill>
        <p:spPr bwMode="auto">
          <a:xfrm>
            <a:off x="4852061" y="5378432"/>
            <a:ext cx="1746124" cy="399733"/>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http://ord.yahoo.co.jp/o/image/SIG=12mdfjll7/EXP=1355872795;_ylc=X3IDMgRmc3QDMARpZHgDMARvaWQDQU5kOUdjU1pwM1hfOWZxQWdaTDNac3JoUmEzcTI1RWdRQ2UzSU9nTjJIUGdVVi1FWTZ2dkNrNU1zNDliVDN3BHADNDRPZTQ0Tzg0NEt2NDRLNDQ0S240NEtrNDRLejQ0T1c0NEs1SU9PRHJlT0N0QS0tBHBvcwMxBHNlYwNzaHcEc2xrA3Jp/*-http%3A/takayaohta.com/wp-content/uploads/2012/08/fontlogo006-1.png"/>
          <p:cNvPicPr>
            <a:picLocks noChangeAspect="1" noChangeArrowheads="1"/>
          </p:cNvPicPr>
          <p:nvPr/>
        </p:nvPicPr>
        <p:blipFill rotWithShape="1">
          <a:blip r:embed="rId33" cstate="print">
            <a:extLst>
              <a:ext uri="{28A0092B-C50C-407E-A947-70E740481C1C}">
                <a14:useLocalDpi xmlns:a14="http://schemas.microsoft.com/office/drawing/2010/main" val="0"/>
              </a:ext>
            </a:extLst>
          </a:blip>
          <a:srcRect l="22163" t="40426" r="20958" b="42900"/>
          <a:stretch/>
        </p:blipFill>
        <p:spPr bwMode="auto">
          <a:xfrm>
            <a:off x="4721094" y="5922585"/>
            <a:ext cx="1999790" cy="244011"/>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クリックすると新しいウィンドウで開きます"/>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6998917" y="4875299"/>
            <a:ext cx="1670654" cy="191429"/>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クリックすると新しいウィンドウで開きます"/>
          <p:cNvPicPr>
            <a:picLocks noChangeAspect="1" noChangeArrowheads="1"/>
          </p:cNvPicPr>
          <p:nvPr/>
        </p:nvPicPr>
        <p:blipFill rotWithShape="1">
          <a:blip r:embed="rId35">
            <a:extLst>
              <a:ext uri="{28A0092B-C50C-407E-A947-70E740481C1C}">
                <a14:useLocalDpi xmlns:a14="http://schemas.microsoft.com/office/drawing/2010/main" val="0"/>
              </a:ext>
            </a:extLst>
          </a:blip>
          <a:srcRect t="31126" b="34437"/>
          <a:stretch/>
        </p:blipFill>
        <p:spPr bwMode="auto">
          <a:xfrm>
            <a:off x="2560514" y="5832020"/>
            <a:ext cx="1856835" cy="426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1928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ブランドにとっての付録の問題点</a:t>
            </a:r>
            <a:endParaRPr kumimoji="1" lang="ja-JP" altLang="en-US" dirty="0"/>
          </a:p>
        </p:txBody>
      </p:sp>
      <p:sp>
        <p:nvSpPr>
          <p:cNvPr id="3" name="スライド番号プレースホルダー 2"/>
          <p:cNvSpPr>
            <a:spLocks noGrp="1"/>
          </p:cNvSpPr>
          <p:nvPr>
            <p:ph type="sldNum" sz="quarter" idx="12"/>
          </p:nvPr>
        </p:nvSpPr>
        <p:spPr/>
        <p:txBody>
          <a:bodyPr/>
          <a:lstStyle/>
          <a:p>
            <a:fld id="{A8635098-06A4-4D78-8ADD-EAB592233580}" type="slidenum">
              <a:rPr kumimoji="1" lang="ja-JP" altLang="en-US" smtClean="0"/>
              <a:t>8</a:t>
            </a:fld>
            <a:endParaRPr kumimoji="1" lang="ja-JP" altLang="en-US" dirty="0"/>
          </a:p>
        </p:txBody>
      </p:sp>
      <p:sp>
        <p:nvSpPr>
          <p:cNvPr id="4" name="対角する 2 つの角を切り取った四角形 3"/>
          <p:cNvSpPr/>
          <p:nvPr/>
        </p:nvSpPr>
        <p:spPr>
          <a:xfrm>
            <a:off x="484789" y="1053805"/>
            <a:ext cx="8139159" cy="1322460"/>
          </a:xfrm>
          <a:prstGeom prst="snip2Diag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p>
        </p:txBody>
      </p:sp>
      <p:grpSp>
        <p:nvGrpSpPr>
          <p:cNvPr id="21" name="グループ化 20"/>
          <p:cNvGrpSpPr/>
          <p:nvPr/>
        </p:nvGrpSpPr>
        <p:grpSpPr>
          <a:xfrm>
            <a:off x="498035" y="2492896"/>
            <a:ext cx="8139159" cy="976759"/>
            <a:chOff x="-769990" y="2786144"/>
            <a:chExt cx="8261510" cy="295804"/>
          </a:xfrm>
        </p:grpSpPr>
        <p:sp>
          <p:nvSpPr>
            <p:cNvPr id="6" name="対角する 2 つの角を切り取った四角形 5"/>
            <p:cNvSpPr/>
            <p:nvPr/>
          </p:nvSpPr>
          <p:spPr>
            <a:xfrm>
              <a:off x="-769990" y="2786144"/>
              <a:ext cx="8261510" cy="295804"/>
            </a:xfrm>
            <a:prstGeom prst="snip2Diag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p>
          </p:txBody>
        </p:sp>
        <p:sp>
          <p:nvSpPr>
            <p:cNvPr id="7" name="正方形/長方形 6"/>
            <p:cNvSpPr/>
            <p:nvPr/>
          </p:nvSpPr>
          <p:spPr>
            <a:xfrm>
              <a:off x="-722110" y="2817536"/>
              <a:ext cx="8208911" cy="233019"/>
            </a:xfrm>
            <a:prstGeom prst="rect">
              <a:avLst/>
            </a:prstGeom>
          </p:spPr>
          <p:txBody>
            <a:bodyPr wrap="square">
              <a:spAutoFit/>
            </a:bodyPr>
            <a:lstStyle/>
            <a:p>
              <a:r>
                <a:rPr lang="ja-JP" altLang="en-US" sz="2000" dirty="0"/>
                <a:t>ブランドは</a:t>
              </a:r>
              <a:r>
                <a:rPr lang="ja-JP" altLang="en-US" sz="2000" b="1" u="sng" dirty="0">
                  <a:solidFill>
                    <a:srgbClr val="002060"/>
                  </a:solidFill>
                </a:rPr>
                <a:t>希少価値があるから、大衆化を嫌う</a:t>
              </a:r>
              <a:r>
                <a:rPr lang="ja-JP" altLang="en-US" sz="2000" dirty="0"/>
                <a:t>傾向が</a:t>
              </a:r>
              <a:r>
                <a:rPr lang="ja-JP" altLang="en-US" sz="2000" dirty="0" smtClean="0"/>
                <a:t>ある</a:t>
              </a:r>
              <a:r>
                <a:rPr lang="ja-JP" altLang="en-US" sz="2800" dirty="0" smtClean="0"/>
                <a:t>　　　　</a:t>
              </a:r>
              <a:endParaRPr lang="en-US" altLang="ja-JP" sz="2800" dirty="0" smtClean="0"/>
            </a:p>
            <a:p>
              <a:pPr algn="r"/>
              <a:r>
                <a:rPr lang="ja-JP" altLang="en-US" sz="1600" dirty="0" smtClean="0"/>
                <a:t>蓮見</a:t>
              </a:r>
              <a:r>
                <a:rPr lang="ja-JP" altLang="en-US" sz="1600" dirty="0"/>
                <a:t>（</a:t>
              </a:r>
              <a:r>
                <a:rPr lang="en-US" altLang="ja-JP" sz="1600" dirty="0"/>
                <a:t>2009</a:t>
              </a:r>
              <a:r>
                <a:rPr lang="ja-JP" altLang="en-US" sz="1600" dirty="0"/>
                <a:t>）</a:t>
              </a:r>
              <a:endParaRPr lang="en-US" altLang="ja-JP" sz="1600" dirty="0"/>
            </a:p>
          </p:txBody>
        </p:sp>
      </p:grpSp>
      <p:sp>
        <p:nvSpPr>
          <p:cNvPr id="9" name="テキスト ボックス 8"/>
          <p:cNvSpPr txBox="1"/>
          <p:nvPr/>
        </p:nvSpPr>
        <p:spPr>
          <a:xfrm>
            <a:off x="449911" y="4869160"/>
            <a:ext cx="8208912" cy="1384995"/>
          </a:xfrm>
          <a:prstGeom prst="rect">
            <a:avLst/>
          </a:prstGeom>
          <a:ln w="5715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2800" b="1" dirty="0" smtClean="0"/>
              <a:t>付録はブランド側や</a:t>
            </a:r>
            <a:endParaRPr lang="en-US" altLang="ja-JP" sz="2800" b="1" dirty="0" smtClean="0"/>
          </a:p>
          <a:p>
            <a:pPr algn="ctr"/>
            <a:r>
              <a:rPr lang="ja-JP" altLang="en-US" sz="2800" b="1" u="sng" dirty="0" smtClean="0">
                <a:solidFill>
                  <a:srgbClr val="FF0000"/>
                </a:solidFill>
              </a:rPr>
              <a:t>ブランドの正規品を購入している既存顧客</a:t>
            </a:r>
            <a:endParaRPr lang="en-US" altLang="ja-JP" sz="2800" b="1" u="sng" dirty="0" smtClean="0">
              <a:solidFill>
                <a:srgbClr val="FF0000"/>
              </a:solidFill>
            </a:endParaRPr>
          </a:p>
          <a:p>
            <a:pPr algn="ctr"/>
            <a:r>
              <a:rPr lang="ja-JP" altLang="en-US" sz="2800" b="1" dirty="0" smtClean="0"/>
              <a:t>に対してもリスクがある</a:t>
            </a:r>
            <a:endParaRPr kumimoji="1" lang="ja-JP" altLang="en-US" sz="2800" b="1" dirty="0"/>
          </a:p>
        </p:txBody>
      </p:sp>
      <p:sp>
        <p:nvSpPr>
          <p:cNvPr id="10" name="正方形/長方形 9"/>
          <p:cNvSpPr/>
          <p:nvPr/>
        </p:nvSpPr>
        <p:spPr>
          <a:xfrm>
            <a:off x="484789" y="1237981"/>
            <a:ext cx="8139159" cy="954107"/>
          </a:xfrm>
          <a:prstGeom prst="rect">
            <a:avLst/>
          </a:prstGeom>
        </p:spPr>
        <p:txBody>
          <a:bodyPr wrap="square">
            <a:spAutoFit/>
          </a:bodyPr>
          <a:lstStyle/>
          <a:p>
            <a:r>
              <a:rPr lang="ja-JP" altLang="en-US" sz="2000" dirty="0"/>
              <a:t>ブランド拝借型のコラボレーション商品は、ブランドの宣伝といったメリットがある一方、</a:t>
            </a:r>
            <a:r>
              <a:rPr lang="ja-JP" altLang="en-US" sz="2000" b="1" u="sng" dirty="0">
                <a:solidFill>
                  <a:srgbClr val="002060"/>
                </a:solidFill>
              </a:rPr>
              <a:t>ブランドイメージを低下させてしまう</a:t>
            </a:r>
            <a:r>
              <a:rPr lang="ja-JP" altLang="en-US" sz="2000" dirty="0"/>
              <a:t>恐れがある　　　　　　　　</a:t>
            </a:r>
            <a:endParaRPr lang="en-US" altLang="ja-JP" sz="2000" dirty="0" smtClean="0"/>
          </a:p>
          <a:p>
            <a:pPr algn="r"/>
            <a:r>
              <a:rPr lang="ja-JP" altLang="en-US" sz="1600" dirty="0" smtClean="0"/>
              <a:t>武藤</a:t>
            </a:r>
            <a:r>
              <a:rPr lang="ja-JP" altLang="en-US" sz="1600" dirty="0"/>
              <a:t>（</a:t>
            </a:r>
            <a:r>
              <a:rPr lang="en-US" altLang="ja-JP" sz="1600" dirty="0"/>
              <a:t>2009</a:t>
            </a:r>
            <a:r>
              <a:rPr lang="ja-JP" altLang="en-US" sz="1600" dirty="0"/>
              <a:t>）</a:t>
            </a:r>
          </a:p>
        </p:txBody>
      </p:sp>
    </p:spTree>
    <p:extLst>
      <p:ext uri="{BB962C8B-B14F-4D97-AF65-F5344CB8AC3E}">
        <p14:creationId xmlns:p14="http://schemas.microsoft.com/office/powerpoint/2010/main" val="25924089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問題意識</a:t>
            </a:r>
            <a:endParaRPr kumimoji="1" lang="ja-JP" altLang="en-US" dirty="0"/>
          </a:p>
        </p:txBody>
      </p:sp>
      <p:sp>
        <p:nvSpPr>
          <p:cNvPr id="4" name="スライド番号プレースホルダー 3"/>
          <p:cNvSpPr>
            <a:spLocks noGrp="1"/>
          </p:cNvSpPr>
          <p:nvPr>
            <p:ph type="sldNum" sz="quarter" idx="12"/>
          </p:nvPr>
        </p:nvSpPr>
        <p:spPr/>
        <p:txBody>
          <a:bodyPr/>
          <a:lstStyle/>
          <a:p>
            <a:fld id="{A8635098-06A4-4D78-8ADD-EAB592233580}" type="slidenum">
              <a:rPr lang="ja-JP" altLang="en-US" smtClean="0"/>
              <a:pPr/>
              <a:t>9</a:t>
            </a:fld>
            <a:endParaRPr lang="ja-JP" altLang="en-US" dirty="0"/>
          </a:p>
        </p:txBody>
      </p:sp>
      <p:sp>
        <p:nvSpPr>
          <p:cNvPr id="6" name="角丸四角形 5"/>
          <p:cNvSpPr/>
          <p:nvPr/>
        </p:nvSpPr>
        <p:spPr>
          <a:xfrm>
            <a:off x="395536" y="1880828"/>
            <a:ext cx="8352928" cy="3096344"/>
          </a:xfrm>
          <a:prstGeom prst="roundRect">
            <a:avLst/>
          </a:prstGeom>
          <a:ln w="57150"/>
        </p:spPr>
        <p:style>
          <a:lnRef idx="2">
            <a:schemeClr val="accent5"/>
          </a:lnRef>
          <a:fillRef idx="1">
            <a:schemeClr val="lt1"/>
          </a:fillRef>
          <a:effectRef idx="0">
            <a:schemeClr val="accent5"/>
          </a:effectRef>
          <a:fontRef idx="minor">
            <a:schemeClr val="dk1"/>
          </a:fontRef>
        </p:style>
        <p:txBody>
          <a:bodyPr rtlCol="0" anchor="ctr"/>
          <a:lstStyle/>
          <a:p>
            <a:endParaRPr lang="ja-JP" altLang="en-US" sz="3600" dirty="0"/>
          </a:p>
        </p:txBody>
      </p:sp>
      <p:sp>
        <p:nvSpPr>
          <p:cNvPr id="3" name="テキスト ボックス 2"/>
          <p:cNvSpPr txBox="1"/>
          <p:nvPr/>
        </p:nvSpPr>
        <p:spPr>
          <a:xfrm>
            <a:off x="1043608" y="2828835"/>
            <a:ext cx="7200800" cy="1754326"/>
          </a:xfrm>
          <a:prstGeom prst="rect">
            <a:avLst/>
          </a:prstGeom>
          <a:noFill/>
        </p:spPr>
        <p:txBody>
          <a:bodyPr wrap="square" rtlCol="0">
            <a:spAutoFit/>
          </a:bodyPr>
          <a:lstStyle/>
          <a:p>
            <a:r>
              <a:rPr kumimoji="1" lang="ja-JP" altLang="en-US" sz="3600" b="1" dirty="0" smtClean="0"/>
              <a:t>付録を出したブランドの既存顧客は付録に対してどのように感じているのだろう？</a:t>
            </a:r>
            <a:endParaRPr kumimoji="1" lang="ja-JP" altLang="en-US" sz="3600" b="1" dirty="0"/>
          </a:p>
        </p:txBody>
      </p:sp>
    </p:spTree>
    <p:extLst>
      <p:ext uri="{BB962C8B-B14F-4D97-AF65-F5344CB8AC3E}">
        <p14:creationId xmlns:p14="http://schemas.microsoft.com/office/powerpoint/2010/main" val="37648044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5092</TotalTime>
  <Words>2094</Words>
  <Application>Microsoft Office PowerPoint</Application>
  <PresentationFormat>画面に合わせる (4:3)</PresentationFormat>
  <Paragraphs>423</Paragraphs>
  <Slides>45</Slides>
  <Notes>13</Notes>
  <HiddenSlides>0</HiddenSlides>
  <MMClips>0</MMClips>
  <ScaleCrop>false</ScaleCrop>
  <HeadingPairs>
    <vt:vector size="4" baseType="variant">
      <vt:variant>
        <vt:lpstr>テーマ</vt:lpstr>
      </vt:variant>
      <vt:variant>
        <vt:i4>1</vt:i4>
      </vt:variant>
      <vt:variant>
        <vt:lpstr>スライド タイトル</vt:lpstr>
      </vt:variant>
      <vt:variant>
        <vt:i4>45</vt:i4>
      </vt:variant>
    </vt:vector>
  </HeadingPairs>
  <TitlesOfParts>
    <vt:vector size="46" baseType="lpstr">
      <vt:lpstr>Office ​​テーマ</vt:lpstr>
      <vt:lpstr>雑誌付録における ブランドの既存顧客に与える影響</vt:lpstr>
      <vt:lpstr>研究の流れ</vt:lpstr>
      <vt:lpstr>雑誌の売り上げは年々低下</vt:lpstr>
      <vt:lpstr>付録付き雑誌の増加</vt:lpstr>
      <vt:lpstr>PowerPoint プレゼンテーション</vt:lpstr>
      <vt:lpstr>付録付き雑誌のメリット</vt:lpstr>
      <vt:lpstr>ファッションブランド</vt:lpstr>
      <vt:lpstr>ブランドにとっての付録の問題点</vt:lpstr>
      <vt:lpstr>問題意識</vt:lpstr>
      <vt:lpstr>研究の流れ</vt:lpstr>
      <vt:lpstr>付録に対する不満</vt:lpstr>
      <vt:lpstr>顧客側の付録の良し悪しの判断基準</vt:lpstr>
      <vt:lpstr>ブランド側は正規品との違いをどのように考えているのか</vt:lpstr>
      <vt:lpstr>対象ブランド</vt:lpstr>
      <vt:lpstr>企業からの回答</vt:lpstr>
      <vt:lpstr>ここまでのまとめ</vt:lpstr>
      <vt:lpstr>研究の流れ</vt:lpstr>
      <vt:lpstr>PowerPoint プレゼンテーション</vt:lpstr>
      <vt:lpstr>研究目的</vt:lpstr>
      <vt:lpstr>研究の流れ</vt:lpstr>
      <vt:lpstr>消費者はブランドに何を求めているのか</vt:lpstr>
      <vt:lpstr>ブランドによる自己表現の図</vt:lpstr>
      <vt:lpstr>ブランドによる自己表現の図</vt:lpstr>
      <vt:lpstr>類似度と許容度の関係性</vt:lpstr>
      <vt:lpstr>では類似度が高いほど許容できるのか？</vt:lpstr>
      <vt:lpstr>自己表現と類似度の関係</vt:lpstr>
      <vt:lpstr>類似度が高すぎても許容できない</vt:lpstr>
      <vt:lpstr>PowerPoint プレゼンテーション</vt:lpstr>
      <vt:lpstr>仮説①</vt:lpstr>
      <vt:lpstr>ブランド</vt:lpstr>
      <vt:lpstr>仮説②</vt:lpstr>
      <vt:lpstr>研究の流れ</vt:lpstr>
      <vt:lpstr>調査の概要</vt:lpstr>
      <vt:lpstr>架空の付録</vt:lpstr>
      <vt:lpstr>PowerPoint プレゼンテーション</vt:lpstr>
      <vt:lpstr>PowerPoint プレゼンテーション</vt:lpstr>
      <vt:lpstr>事前調査の内容</vt:lpstr>
      <vt:lpstr>F(2,26)=38.10で、0.1％水準で有意</vt:lpstr>
      <vt:lpstr>高・中・低すべての類似度間で、 平均値の差は5％水準で有意である</vt:lpstr>
      <vt:lpstr>PowerPoint プレゼンテーション</vt:lpstr>
      <vt:lpstr>本調査（仮説①）の内容</vt:lpstr>
      <vt:lpstr>本調査（仮説②）の内容</vt:lpstr>
      <vt:lpstr>本調査</vt:lpstr>
      <vt:lpstr>参考文献</vt:lpstr>
      <vt:lpstr>PowerPoint プレゼンテーション</vt:lpstr>
    </vt:vector>
  </TitlesOfParts>
  <Company>拓殖大学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電算課</dc:creator>
  <cp:lastModifiedBy>wataru</cp:lastModifiedBy>
  <cp:revision>377</cp:revision>
  <dcterms:created xsi:type="dcterms:W3CDTF">2012-11-22T07:09:39Z</dcterms:created>
  <dcterms:modified xsi:type="dcterms:W3CDTF">2012-12-18T14:56:24Z</dcterms:modified>
</cp:coreProperties>
</file>